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62"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snapToObjects="1">
      <p:cViewPr varScale="1">
        <p:scale>
          <a:sx n="58" d="100"/>
          <a:sy n="58" d="100"/>
        </p:scale>
        <p:origin x="147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1143000" y="685800"/>
            <a:ext cx="4572000" cy="3429000"/>
          </a:xfrm>
          <a:prstGeom prst="rect">
            <a:avLst/>
          </a:prstGeom>
        </p:spPr>
        <p:txBody>
          <a:bodyPr/>
          <a:lstStyle/>
          <a:p>
            <a:endParaRPr/>
          </a:p>
        </p:txBody>
      </p:sp>
      <p:sp>
        <p:nvSpPr>
          <p:cNvPr id="138" name="Shape 13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lvl1pPr marL="403577" indent="-403577">
              <a:buSzPct val="100000"/>
              <a:buAutoNum type="arabicPeriod"/>
            </a:lvl1pPr>
          </a:lstStyle>
          <a:p>
            <a:r>
              <a:t>hm2 tree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lvl1pPr>
              <a:defRPr>
                <a:solidFill>
                  <a:schemeClr val="accent5">
                    <a:hueOff val="-375889"/>
                    <a:satOff val="-9195"/>
                    <a:lumOff val="-14901"/>
                  </a:schemeClr>
                </a:solidFill>
              </a:defRPr>
            </a:lvl1pPr>
          </a:lstStyle>
          <a:p>
            <a:r>
              <a:t>Why three neighbors instead of just one or 5?</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prstGeom prst="rect">
            <a:avLst/>
          </a:prstGeom>
        </p:spPr>
        <p:txBody>
          <a:bodyPr/>
          <a:lstStyle/>
          <a:p>
            <a:endParaRPr/>
          </a:p>
        </p:txBody>
      </p:sp>
      <p:sp>
        <p:nvSpPr>
          <p:cNvPr id="213" name="Shape 213"/>
          <p:cNvSpPr>
            <a:spLocks noGrp="1"/>
          </p:cNvSpPr>
          <p:nvPr>
            <p:ph type="body" sz="quarter" idx="1"/>
          </p:nvPr>
        </p:nvSpPr>
        <p:spPr>
          <a:prstGeom prst="rect">
            <a:avLst/>
          </a:prstGeom>
        </p:spPr>
        <p:txBody>
          <a:bodyPr/>
          <a:lstStyle>
            <a:lvl1pPr>
              <a:defRPr sz="3100"/>
            </a:lvl1pPr>
          </a:lstStyle>
          <a:p>
            <a:r>
              <a:t>compare with logistic regression and sVm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p>
            <a:pPr>
              <a:defRPr sz="2700"/>
            </a:pPr>
            <a:r>
              <a:t>negative island; considered noise or an outlier</a:t>
            </a:r>
          </a:p>
          <a:p>
            <a:pPr>
              <a:defRPr sz="2700"/>
            </a:pPr>
            <a:r>
              <a:t>It’s own value will be used to predict its label</a:t>
            </a:r>
          </a:p>
          <a:p>
            <a:pPr>
              <a:defRPr sz="2700"/>
            </a:pPr>
            <a:endParaRPr/>
          </a:p>
          <a:p>
            <a:pPr>
              <a:defRPr sz="2700"/>
            </a:pPr>
            <a:r>
              <a:t>Draw decision boundary</a:t>
            </a:r>
          </a:p>
          <a:p>
            <a:pPr>
              <a:defRPr sz="2700"/>
            </a:pPr>
            <a:endParaRPr/>
          </a:p>
          <a:p>
            <a:pPr>
              <a:defRPr sz="2700"/>
            </a:pPr>
            <a:r>
              <a:t>Relate it to SVM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p>
            <a:r>
              <a:t>k=30: much less jagged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Line"/>
          <p:cNvSpPr/>
          <p:nvPr/>
        </p:nvSpPr>
        <p:spPr>
          <a:xfrm>
            <a:off x="508000" y="6591300"/>
            <a:ext cx="1199945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4" name="Line"/>
          <p:cNvSpPr/>
          <p:nvPr/>
        </p:nvSpPr>
        <p:spPr>
          <a:xfrm>
            <a:off x="508000" y="4089400"/>
            <a:ext cx="12000019"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5" name="Line"/>
          <p:cNvSpPr/>
          <p:nvPr/>
        </p:nvSpPr>
        <p:spPr>
          <a:xfrm flipV="1">
            <a:off x="7994302" y="45262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6" name="Lorem Ipsum Dolor"/>
          <p:cNvSpPr txBox="1">
            <a:spLocks noGrp="1"/>
          </p:cNvSpPr>
          <p:nvPr>
            <p:ph type="body" sz="quarter" idx="13"/>
          </p:nvPr>
        </p:nvSpPr>
        <p:spPr>
          <a:xfrm>
            <a:off x="508000" y="3505200"/>
            <a:ext cx="7200900" cy="508000"/>
          </a:xfrm>
          <a:prstGeom prst="rect">
            <a:avLst/>
          </a:prstGeom>
        </p:spPr>
        <p:txBody>
          <a:bodyPr>
            <a:spAutoFit/>
          </a:bodyPr>
          <a:lstStyle>
            <a:lvl1pPr marL="0" indent="0">
              <a:lnSpc>
                <a:spcPct val="110000"/>
              </a:lnSpc>
              <a:spcBef>
                <a:spcPts val="0"/>
              </a:spcBef>
              <a:buClrTx/>
              <a:buSzTx/>
              <a:buFontTx/>
              <a:buNone/>
              <a:defRPr sz="2400" i="1"/>
            </a:lvl1pPr>
          </a:lstStyle>
          <a:p>
            <a:r>
              <a:t>Lorem Ipsum Dolor</a:t>
            </a:r>
          </a:p>
        </p:txBody>
      </p:sp>
      <p:sp>
        <p:nvSpPr>
          <p:cNvPr id="17" name="Title Text"/>
          <p:cNvSpPr txBox="1">
            <a:spLocks noGrp="1"/>
          </p:cNvSpPr>
          <p:nvPr>
            <p:ph type="title"/>
          </p:nvPr>
        </p:nvSpPr>
        <p:spPr>
          <a:xfrm>
            <a:off x="508000" y="4140200"/>
            <a:ext cx="7200900" cy="2413000"/>
          </a:xfrm>
          <a:prstGeom prst="rect">
            <a:avLst/>
          </a:prstGeom>
        </p:spPr>
        <p:txBody>
          <a:bodyPr/>
          <a:lstStyle>
            <a:lvl1pPr algn="l"/>
          </a:lstStyle>
          <a:p>
            <a:r>
              <a:t>Title Text</a:t>
            </a:r>
          </a:p>
        </p:txBody>
      </p:sp>
      <p:sp>
        <p:nvSpPr>
          <p:cNvPr id="18" name="Body Level One…"/>
          <p:cNvSpPr txBox="1">
            <a:spLocks noGrp="1"/>
          </p:cNvSpPr>
          <p:nvPr>
            <p:ph type="body" sz="quarter" idx="1"/>
          </p:nvPr>
        </p:nvSpPr>
        <p:spPr>
          <a:xfrm>
            <a:off x="8280400" y="414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16"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FFFFFF"/>
        </a:solidFill>
        <a:effectLst/>
      </p:bgPr>
    </p:bg>
    <p:spTree>
      <p:nvGrpSpPr>
        <p:cNvPr id="1" name=""/>
        <p:cNvGrpSpPr/>
        <p:nvPr/>
      </p:nvGrpSpPr>
      <p:grpSpPr>
        <a:xfrm>
          <a:off x="0" y="0"/>
          <a:ext cx="0" cy="0"/>
          <a:chOff x="0" y="0"/>
          <a:chExt cx="0" cy="0"/>
        </a:xfrm>
      </p:grpSpPr>
      <p:sp>
        <p:nvSpPr>
          <p:cNvPr id="131" name="Slide Number"/>
          <p:cNvSpPr txBox="1">
            <a:spLocks noGrp="1"/>
          </p:cNvSpPr>
          <p:nvPr>
            <p:ph type="sldNum" sz="quarter" idx="2"/>
          </p:nvPr>
        </p:nvSpPr>
        <p:spPr>
          <a:xfrm>
            <a:off x="11658092" y="8886613"/>
            <a:ext cx="371349" cy="387038"/>
          </a:xfrm>
          <a:prstGeom prst="rect">
            <a:avLst/>
          </a:prstGeom>
        </p:spPr>
        <p:txBody>
          <a:bodyPr lIns="65023" tIns="65023" rIns="65023" bIns="65023"/>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6"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7" name="Line"/>
          <p:cNvSpPr/>
          <p:nvPr/>
        </p:nvSpPr>
        <p:spPr>
          <a:xfrm>
            <a:off x="508000" y="9131300"/>
            <a:ext cx="1199945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8" name="Line"/>
          <p:cNvSpPr/>
          <p:nvPr/>
        </p:nvSpPr>
        <p:spPr>
          <a:xfrm>
            <a:off x="508000" y="6629400"/>
            <a:ext cx="12000019"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9"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0" name="Lorem Ipsum Dolor"/>
          <p:cNvSpPr txBox="1">
            <a:spLocks noGrp="1"/>
          </p:cNvSpPr>
          <p:nvPr>
            <p:ph type="body" sz="quarter" idx="13"/>
          </p:nvPr>
        </p:nvSpPr>
        <p:spPr>
          <a:xfrm>
            <a:off x="508000" y="6096000"/>
            <a:ext cx="7200900" cy="508000"/>
          </a:xfrm>
          <a:prstGeom prst="rect">
            <a:avLst/>
          </a:prstGeom>
        </p:spPr>
        <p:txBody>
          <a:bodyPr>
            <a:spAutoFit/>
          </a:bodyPr>
          <a:lstStyle>
            <a:lvl1pPr marL="0" indent="0">
              <a:lnSpc>
                <a:spcPct val="110000"/>
              </a:lnSpc>
              <a:spcBef>
                <a:spcPts val="0"/>
              </a:spcBef>
              <a:buClrTx/>
              <a:buSzTx/>
              <a:buFontTx/>
              <a:buNone/>
              <a:defRPr sz="2400" i="1"/>
            </a:lvl1pPr>
          </a:lstStyle>
          <a:p>
            <a:r>
              <a:t>Lorem Ipsum Dolor</a:t>
            </a:r>
          </a:p>
        </p:txBody>
      </p:sp>
      <p:sp>
        <p:nvSpPr>
          <p:cNvPr id="31" name="Image"/>
          <p:cNvSpPr>
            <a:spLocks noGrp="1"/>
          </p:cNvSpPr>
          <p:nvPr>
            <p:ph type="pic" idx="14"/>
          </p:nvPr>
        </p:nvSpPr>
        <p:spPr>
          <a:xfrm>
            <a:off x="596900" y="633461"/>
            <a:ext cx="11811000" cy="5207001"/>
          </a:xfrm>
          <a:prstGeom prst="rect">
            <a:avLst/>
          </a:prstGeom>
          <a:ln w="9525">
            <a:round/>
          </a:ln>
        </p:spPr>
        <p:txBody>
          <a:bodyPr lIns="91439" tIns="45719" rIns="91439" bIns="45719" anchor="t">
            <a:noAutofit/>
          </a:bodyPr>
          <a:lstStyle/>
          <a:p>
            <a:endParaRPr/>
          </a:p>
        </p:txBody>
      </p:sp>
      <p:sp>
        <p:nvSpPr>
          <p:cNvPr id="32" name="Title Text"/>
          <p:cNvSpPr txBox="1">
            <a:spLocks noGrp="1"/>
          </p:cNvSpPr>
          <p:nvPr>
            <p:ph type="title"/>
          </p:nvPr>
        </p:nvSpPr>
        <p:spPr>
          <a:xfrm>
            <a:off x="508000" y="6680200"/>
            <a:ext cx="7200900" cy="2413000"/>
          </a:xfrm>
          <a:prstGeom prst="rect">
            <a:avLst/>
          </a:prstGeom>
        </p:spPr>
        <p:txBody>
          <a:bodyPr/>
          <a:lstStyle>
            <a:lvl1pPr algn="l"/>
          </a:lstStyle>
          <a:p>
            <a:r>
              <a:t>Title Text</a:t>
            </a:r>
          </a:p>
        </p:txBody>
      </p:sp>
      <p:sp>
        <p:nvSpPr>
          <p:cNvPr id="33" name="Body Level One…"/>
          <p:cNvSpPr txBox="1">
            <a:spLocks noGrp="1"/>
          </p:cNvSpPr>
          <p:nvPr>
            <p:ph type="body" sz="quarter" idx="1"/>
          </p:nvPr>
        </p:nvSpPr>
        <p:spPr>
          <a:xfrm>
            <a:off x="8280400" y="668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9" name="Line"/>
          <p:cNvSpPr/>
          <p:nvPr/>
        </p:nvSpPr>
        <p:spPr>
          <a:xfrm>
            <a:off x="508000" y="4876800"/>
            <a:ext cx="56763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0" name="Line"/>
          <p:cNvSpPr/>
          <p:nvPr/>
        </p:nvSpPr>
        <p:spPr>
          <a:xfrm>
            <a:off x="508000" y="2768600"/>
            <a:ext cx="5676316"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1" name="Lorem Ipsum Dolor"/>
          <p:cNvSpPr txBox="1">
            <a:spLocks noGrp="1"/>
          </p:cNvSpPr>
          <p:nvPr>
            <p:ph type="body" sz="quarter" idx="13"/>
          </p:nvPr>
        </p:nvSpPr>
        <p:spPr>
          <a:xfrm>
            <a:off x="508000" y="2171700"/>
            <a:ext cx="5676900" cy="508000"/>
          </a:xfrm>
          <a:prstGeom prst="rect">
            <a:avLst/>
          </a:prstGeom>
        </p:spPr>
        <p:txBody>
          <a:bodyPr anchor="b">
            <a:spAutoFit/>
          </a:bodyPr>
          <a:lstStyle>
            <a:lvl1pPr marL="0" indent="0">
              <a:lnSpc>
                <a:spcPct val="110000"/>
              </a:lnSpc>
              <a:spcBef>
                <a:spcPts val="0"/>
              </a:spcBef>
              <a:buClrTx/>
              <a:buSzTx/>
              <a:buFontTx/>
              <a:buNone/>
              <a:defRPr sz="2400" i="1"/>
            </a:lvl1pPr>
          </a:lstStyle>
          <a:p>
            <a:r>
              <a:t>Lorem Ipsum Dolor</a:t>
            </a:r>
          </a:p>
        </p:txBody>
      </p:sp>
      <p:sp>
        <p:nvSpPr>
          <p:cNvPr id="52" name="Image"/>
          <p:cNvSpPr>
            <a:spLocks noGrp="1"/>
          </p:cNvSpPr>
          <p:nvPr>
            <p:ph type="pic" sz="half" idx="14"/>
          </p:nvPr>
        </p:nvSpPr>
        <p:spPr>
          <a:xfrm>
            <a:off x="6818219" y="647699"/>
            <a:ext cx="5588001" cy="8331201"/>
          </a:xfrm>
          <a:prstGeom prst="rect">
            <a:avLst/>
          </a:prstGeom>
          <a:ln w="9525">
            <a:round/>
          </a:ln>
        </p:spPr>
        <p:txBody>
          <a:bodyPr lIns="91439" tIns="45719" rIns="91439" bIns="45719" anchor="t">
            <a:noAutofit/>
          </a:bodyPr>
          <a:lstStyle/>
          <a:p>
            <a:endParaRPr/>
          </a:p>
        </p:txBody>
      </p:sp>
      <p:sp>
        <p:nvSpPr>
          <p:cNvPr id="53" name="Title Text"/>
          <p:cNvSpPr txBox="1">
            <a:spLocks noGrp="1"/>
          </p:cNvSpPr>
          <p:nvPr>
            <p:ph type="title"/>
          </p:nvPr>
        </p:nvSpPr>
        <p:spPr>
          <a:xfrm>
            <a:off x="508000" y="2806700"/>
            <a:ext cx="5676900" cy="2032000"/>
          </a:xfrm>
          <a:prstGeom prst="rect">
            <a:avLst/>
          </a:prstGeom>
        </p:spPr>
        <p:txBody>
          <a:bodyPr/>
          <a:lstStyle>
            <a:lvl1pPr algn="l">
              <a:defRPr sz="5600"/>
            </a:lvl1pPr>
          </a:lstStyle>
          <a:p>
            <a:r>
              <a:t>Title Text</a:t>
            </a:r>
          </a:p>
        </p:txBody>
      </p:sp>
      <p:sp>
        <p:nvSpPr>
          <p:cNvPr id="54" name="Body Level One…"/>
          <p:cNvSpPr txBox="1">
            <a:spLocks noGrp="1"/>
          </p:cNvSpPr>
          <p:nvPr>
            <p:ph type="body" sz="quarter" idx="1"/>
          </p:nvPr>
        </p:nvSpPr>
        <p:spPr>
          <a:xfrm>
            <a:off x="508000" y="5029200"/>
            <a:ext cx="5676900" cy="4013200"/>
          </a:xfrm>
          <a:prstGeom prst="rect">
            <a:avLst/>
          </a:prstGeom>
        </p:spPr>
        <p:txBody>
          <a:bodyPr anchor="t"/>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Title Text"/>
          <p:cNvSpPr txBox="1">
            <a:spLocks noGrp="1"/>
          </p:cNvSpPr>
          <p:nvPr>
            <p:ph type="title"/>
          </p:nvPr>
        </p:nvSpPr>
        <p:spPr>
          <a:prstGeom prst="rect">
            <a:avLst/>
          </a:prstGeom>
        </p:spPr>
        <p:txBody>
          <a:bodyPr/>
          <a:lstStyle/>
          <a:p>
            <a:r>
              <a:t>Title Text</a:t>
            </a:r>
          </a:p>
        </p:txBody>
      </p:sp>
      <p:sp>
        <p:nvSpPr>
          <p:cNvPr id="7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9" name="Image"/>
          <p:cNvSpPr>
            <a:spLocks noGrp="1"/>
          </p:cNvSpPr>
          <p:nvPr>
            <p:ph type="pic" sz="half" idx="13"/>
          </p:nvPr>
        </p:nvSpPr>
        <p:spPr>
          <a:xfrm>
            <a:off x="6819900" y="2654300"/>
            <a:ext cx="5588000" cy="6350000"/>
          </a:xfrm>
          <a:prstGeom prst="rect">
            <a:avLst/>
          </a:prstGeom>
          <a:ln w="9525">
            <a:round/>
          </a:ln>
        </p:spPr>
        <p:txBody>
          <a:bodyPr lIns="91439" tIns="45719" rIns="91439" bIns="45719" anchor="t">
            <a:noAutofit/>
          </a:bodyPr>
          <a:lstStyle/>
          <a:p>
            <a:endParaRPr/>
          </a:p>
        </p:txBody>
      </p:sp>
      <p:sp>
        <p:nvSpPr>
          <p:cNvPr id="80" name="Title Text"/>
          <p:cNvSpPr txBox="1">
            <a:spLocks noGrp="1"/>
          </p:cNvSpPr>
          <p:nvPr>
            <p:ph type="title"/>
          </p:nvPr>
        </p:nvSpPr>
        <p:spPr>
          <a:prstGeom prst="rect">
            <a:avLst/>
          </a:prstGeom>
        </p:spPr>
        <p:txBody>
          <a:bodyPr/>
          <a:lstStyle/>
          <a:p>
            <a:r>
              <a:t>Title Text</a:t>
            </a:r>
          </a:p>
        </p:txBody>
      </p:sp>
      <p:sp>
        <p:nvSpPr>
          <p:cNvPr id="81" name="Body Level One…"/>
          <p:cNvSpPr txBox="1">
            <a:spLocks noGrp="1"/>
          </p:cNvSpPr>
          <p:nvPr>
            <p:ph type="body" sz="half" idx="1"/>
          </p:nvPr>
        </p:nvSpPr>
        <p:spPr>
          <a:xfrm>
            <a:off x="508000" y="2730500"/>
            <a:ext cx="5816600" cy="6350000"/>
          </a:xfrm>
          <a:prstGeom prst="rect">
            <a:avLst/>
          </a:prstGeom>
        </p:spPr>
        <p:txBody>
          <a:bodyPr/>
          <a:lstStyle>
            <a:lvl1pPr marL="393700" indent="-393700">
              <a:spcBef>
                <a:spcPts val="1800"/>
              </a:spcBef>
              <a:buSzPct val="65000"/>
              <a:defRPr sz="3000"/>
            </a:lvl1pPr>
            <a:lvl2pPr marL="787400" indent="-393700">
              <a:spcBef>
                <a:spcPts val="1800"/>
              </a:spcBef>
              <a:buSzPct val="65000"/>
              <a:defRPr sz="3000"/>
            </a:lvl2pPr>
            <a:lvl3pPr marL="1181100" indent="-393700">
              <a:spcBef>
                <a:spcPts val="1800"/>
              </a:spcBef>
              <a:buSzPct val="65000"/>
              <a:defRPr sz="3000"/>
            </a:lvl3pPr>
            <a:lvl4pPr marL="1574800" indent="-393700">
              <a:spcBef>
                <a:spcPts val="1800"/>
              </a:spcBef>
              <a:buSzPct val="65000"/>
              <a:defRPr sz="3000"/>
            </a:lvl4pPr>
            <a:lvl5pPr marL="1968500" indent="-393700">
              <a:spcBef>
                <a:spcPts val="1800"/>
              </a:spcBef>
              <a:buSzPct val="65000"/>
              <a:defRPr sz="3000"/>
            </a:lvl5pPr>
          </a:lstStyle>
          <a:p>
            <a:r>
              <a:t>Body Level One</a:t>
            </a:r>
          </a:p>
          <a:p>
            <a:pPr lvl="1"/>
            <a:r>
              <a:t>Body Level Two</a:t>
            </a:r>
          </a:p>
          <a:p>
            <a:pPr lvl="2"/>
            <a:r>
              <a:t>Body Level Three</a:t>
            </a:r>
          </a:p>
          <a:p>
            <a:pPr lvl="3"/>
            <a:r>
              <a:t>Body Level Four</a:t>
            </a:r>
          </a:p>
          <a:p>
            <a:pPr lvl="4"/>
            <a:r>
              <a:t>Body Level Five</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9" name="Body Level One…"/>
          <p:cNvSpPr txBox="1">
            <a:spLocks noGrp="1"/>
          </p:cNvSpPr>
          <p:nvPr>
            <p:ph type="body" idx="1"/>
          </p:nvPr>
        </p:nvSpPr>
        <p:spPr>
          <a:xfrm>
            <a:off x="508000" y="1270000"/>
            <a:ext cx="11988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6856319" y="4772799"/>
            <a:ext cx="5499101" cy="4229101"/>
          </a:xfrm>
          <a:prstGeom prst="rect">
            <a:avLst/>
          </a:prstGeom>
          <a:ln w="9525">
            <a:round/>
          </a:ln>
        </p:spPr>
        <p:txBody>
          <a:bodyPr lIns="91439" tIns="45719" rIns="91439" bIns="45719" anchor="t">
            <a:noAutofit/>
          </a:bodyPr>
          <a:lstStyle/>
          <a:p>
            <a:endParaRPr/>
          </a:p>
        </p:txBody>
      </p:sp>
      <p:sp>
        <p:nvSpPr>
          <p:cNvPr id="98" name="Image"/>
          <p:cNvSpPr>
            <a:spLocks noGrp="1"/>
          </p:cNvSpPr>
          <p:nvPr>
            <p:ph type="pic" sz="quarter" idx="14"/>
          </p:nvPr>
        </p:nvSpPr>
        <p:spPr>
          <a:xfrm>
            <a:off x="6860562" y="609600"/>
            <a:ext cx="5499101" cy="3530600"/>
          </a:xfrm>
          <a:prstGeom prst="rect">
            <a:avLst/>
          </a:prstGeom>
          <a:ln w="9525">
            <a:round/>
          </a:ln>
        </p:spPr>
        <p:txBody>
          <a:bodyPr lIns="91439" tIns="45719" rIns="91439" bIns="45719" anchor="t">
            <a:noAutofit/>
          </a:bodyPr>
          <a:lstStyle/>
          <a:p>
            <a:endParaRPr/>
          </a:p>
        </p:txBody>
      </p:sp>
      <p:sp>
        <p:nvSpPr>
          <p:cNvPr id="99" name="Image"/>
          <p:cNvSpPr>
            <a:spLocks noGrp="1"/>
          </p:cNvSpPr>
          <p:nvPr>
            <p:ph type="pic" sz="half" idx="15"/>
          </p:nvPr>
        </p:nvSpPr>
        <p:spPr>
          <a:xfrm>
            <a:off x="557119" y="609599"/>
            <a:ext cx="5588001" cy="8394701"/>
          </a:xfrm>
          <a:prstGeom prst="rect">
            <a:avLst/>
          </a:prstGeom>
          <a:ln w="9525">
            <a:round/>
          </a:ln>
        </p:spPr>
        <p:txBody>
          <a:bodyPr lIns="91439" tIns="45719" rIns="91439" bIns="45719" anchor="t">
            <a:noAutofit/>
          </a:bodyPr>
          <a:lstStyle/>
          <a:p>
            <a:endParaRP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7" name="–Johnny Appleseed"/>
          <p:cNvSpPr txBox="1">
            <a:spLocks noGrp="1"/>
          </p:cNvSpPr>
          <p:nvPr>
            <p:ph type="body" sz="quarter" idx="13"/>
          </p:nvPr>
        </p:nvSpPr>
        <p:spPr>
          <a:xfrm>
            <a:off x="533400" y="5969000"/>
            <a:ext cx="11938000" cy="609600"/>
          </a:xfrm>
          <a:prstGeom prst="rect">
            <a:avLst/>
          </a:prstGeom>
        </p:spPr>
        <p:txBody>
          <a:bodyPr anchor="t">
            <a:spAutoFit/>
          </a:bodyPr>
          <a:lstStyle>
            <a:lvl1pPr marL="0" indent="0" algn="ctr">
              <a:spcBef>
                <a:spcPts val="1200"/>
              </a:spcBef>
              <a:buClrTx/>
              <a:buSzTx/>
              <a:buFontTx/>
              <a:buNone/>
              <a:defRPr sz="3000" i="1"/>
            </a:lvl1pPr>
          </a:lstStyle>
          <a:p>
            <a:r>
              <a:t>–Johnny Appleseed</a:t>
            </a:r>
          </a:p>
        </p:txBody>
      </p:sp>
      <p:sp>
        <p:nvSpPr>
          <p:cNvPr id="108" name="“Type a quote here.”"/>
          <p:cNvSpPr txBox="1">
            <a:spLocks noGrp="1"/>
          </p:cNvSpPr>
          <p:nvPr>
            <p:ph type="body" sz="quarter" idx="14"/>
          </p:nvPr>
        </p:nvSpPr>
        <p:spPr>
          <a:xfrm>
            <a:off x="1270000" y="4254500"/>
            <a:ext cx="10464800" cy="711200"/>
          </a:xfrm>
          <a:prstGeom prst="rect">
            <a:avLst/>
          </a:prstGeom>
        </p:spPr>
        <p:txBody>
          <a:bodyPr>
            <a:spAutoFit/>
          </a:bodyPr>
          <a:lstStyle>
            <a:lvl1pPr marL="0" indent="0" algn="ctr">
              <a:spcBef>
                <a:spcPts val="0"/>
              </a:spcBef>
              <a:buClrTx/>
              <a:buSzTx/>
              <a:buFontTx/>
              <a:buNone/>
            </a:lvl1pPr>
          </a:lstStyle>
          <a:p>
            <a:r>
              <a:t>“Type a quote here.” </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Line"/>
          <p:cNvSpPr/>
          <p:nvPr/>
        </p:nvSpPr>
        <p:spPr>
          <a:xfrm>
            <a:off x="508000" y="21717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Line"/>
          <p:cNvSpPr/>
          <p:nvPr/>
        </p:nvSpPr>
        <p:spPr>
          <a:xfrm>
            <a:off x="508000" y="6350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Title Text"/>
          <p:cNvSpPr txBox="1">
            <a:spLocks noGrp="1"/>
          </p:cNvSpPr>
          <p:nvPr>
            <p:ph type="title"/>
          </p:nvPr>
        </p:nvSpPr>
        <p:spPr>
          <a:xfrm>
            <a:off x="508000" y="800100"/>
            <a:ext cx="11988800" cy="12192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5" name="Slide Number"/>
          <p:cNvSpPr txBox="1">
            <a:spLocks noGrp="1"/>
          </p:cNvSpPr>
          <p:nvPr>
            <p:ph type="sldNum" sz="quarter" idx="2"/>
          </p:nvPr>
        </p:nvSpPr>
        <p:spPr>
          <a:xfrm>
            <a:off x="6324599" y="9258300"/>
            <a:ext cx="342901" cy="406400"/>
          </a:xfrm>
          <a:prstGeom prst="rect">
            <a:avLst/>
          </a:prstGeom>
          <a:ln w="12700">
            <a:miter lim="400000"/>
          </a:ln>
        </p:spPr>
        <p:txBody>
          <a:bodyPr wrap="none" lIns="50800" tIns="50800" rIns="50800" bIns="50800">
            <a:spAutoFit/>
          </a:bodyPr>
          <a:lstStyle>
            <a:lvl1pPr>
              <a:defRPr sz="1800">
                <a:solidFill>
                  <a:srgbClr val="4C4946"/>
                </a:solidFill>
              </a:defRPr>
            </a:lvl1pPr>
          </a:lstStyle>
          <a:p>
            <a:fld id="{86CB4B4D-7CA3-9044-876B-883B54F8677D}" type="slidenum">
              <a:t>‹#›</a:t>
            </a:fld>
            <a:endParaRPr/>
          </a:p>
        </p:txBody>
      </p:sp>
      <p:sp>
        <p:nvSpPr>
          <p:cNvPr id="6" name="Body Level One…"/>
          <p:cNvSpPr txBox="1">
            <a:spLocks noGrp="1"/>
          </p:cNvSpPr>
          <p:nvPr>
            <p:ph type="body" idx="1"/>
          </p:nvPr>
        </p:nvSpPr>
        <p:spPr>
          <a:xfrm>
            <a:off x="508000" y="2628900"/>
            <a:ext cx="11988800" cy="6096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spd="med"/>
  <p:txStyles>
    <p:titleStyle>
      <a:lvl1pPr marL="0" marR="0" indent="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1pPr>
      <a:lvl2pPr marL="0" marR="0" indent="2286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2pPr>
      <a:lvl3pPr marL="0" marR="0" indent="4572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3pPr>
      <a:lvl4pPr marL="0" marR="0" indent="6858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4pPr>
      <a:lvl5pPr marL="0" marR="0" indent="9144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5pPr>
      <a:lvl6pPr marL="0" marR="0" indent="11430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6pPr>
      <a:lvl7pPr marL="0" marR="0" indent="13716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7pPr>
      <a:lvl8pPr marL="0" marR="0" indent="16002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8pPr>
      <a:lvl9pPr marL="0" marR="0" indent="18288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9pPr>
    </p:titleStyle>
    <p:bodyStyle>
      <a:lvl1pPr marL="4699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1pPr>
      <a:lvl2pPr marL="9398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2pPr>
      <a:lvl3pPr marL="14097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3pPr>
      <a:lvl4pPr marL="18796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4pPr>
      <a:lvl5pPr marL="23495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5pPr>
      <a:lvl6pPr marL="28194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6pPr>
      <a:lvl7pPr marL="32893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7pPr>
      <a:lvl8pPr marL="37592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8pPr>
      <a:lvl9pPr marL="42291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MSCI:3500"/>
          <p:cNvSpPr txBox="1">
            <a:spLocks noGrp="1"/>
          </p:cNvSpPr>
          <p:nvPr>
            <p:ph type="body" idx="13"/>
          </p:nvPr>
        </p:nvSpPr>
        <p:spPr>
          <a:xfrm>
            <a:off x="508000" y="3520545"/>
            <a:ext cx="7200900" cy="477310"/>
          </a:xfrm>
          <a:prstGeom prst="rect">
            <a:avLst/>
          </a:prstGeom>
        </p:spPr>
        <p:txBody>
          <a:bodyPr/>
          <a:lstStyle/>
          <a:p>
            <a:r>
              <a:rPr dirty="0"/>
              <a:t>MSCI:</a:t>
            </a:r>
            <a:r>
              <a:rPr lang="en-US" altLang="zh-CN" dirty="0"/>
              <a:t>6070 Data Science</a:t>
            </a:r>
            <a:endParaRPr dirty="0"/>
          </a:p>
        </p:txBody>
      </p:sp>
      <p:sp>
        <p:nvSpPr>
          <p:cNvPr id="141" name="Data Mining"/>
          <p:cNvSpPr txBox="1">
            <a:spLocks noGrp="1"/>
          </p:cNvSpPr>
          <p:nvPr>
            <p:ph type="ctrTitle"/>
          </p:nvPr>
        </p:nvSpPr>
        <p:spPr>
          <a:prstGeom prst="rect">
            <a:avLst/>
          </a:prstGeom>
        </p:spPr>
        <p:txBody>
          <a:bodyPr>
            <a:normAutofit fontScale="90000"/>
          </a:bodyPr>
          <a:lstStyle/>
          <a:p>
            <a:r>
              <a:rPr lang="en-US" dirty="0"/>
              <a:t>Using Similarity in Supervised Learning</a:t>
            </a:r>
            <a:endParaRPr dirty="0"/>
          </a:p>
        </p:txBody>
      </p:sp>
      <p:sp>
        <p:nvSpPr>
          <p:cNvPr id="142" name="L18 Similarity and Neighbors"/>
          <p:cNvSpPr txBox="1">
            <a:spLocks noGrp="1"/>
          </p:cNvSpPr>
          <p:nvPr>
            <p:ph type="subTitle" sz="quarter" idx="1"/>
          </p:nvPr>
        </p:nvSpPr>
        <p:spPr>
          <a:prstGeom prst="rect">
            <a:avLst/>
          </a:prstGeom>
        </p:spPr>
        <p:txBody>
          <a:bodyPr/>
          <a:lstStyle/>
          <a:p>
            <a:r>
              <a:rPr lang="en-US" dirty="0"/>
              <a:t>Lazy Learner: </a:t>
            </a:r>
          </a:p>
          <a:p>
            <a:r>
              <a:rPr lang="en-US" dirty="0"/>
              <a:t>K-Nearest Neighbors</a:t>
            </a:r>
            <a:endParaRPr dirty="0"/>
          </a:p>
        </p:txBody>
      </p:sp>
      <p:sp>
        <p:nvSpPr>
          <p:cNvPr id="144"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Issues with Nearest-Neighbor Methods"/>
          <p:cNvSpPr txBox="1">
            <a:spLocks noGrp="1"/>
          </p:cNvSpPr>
          <p:nvPr>
            <p:ph type="title"/>
          </p:nvPr>
        </p:nvSpPr>
        <p:spPr>
          <a:prstGeom prst="rect">
            <a:avLst/>
          </a:prstGeom>
        </p:spPr>
        <p:txBody>
          <a:bodyPr>
            <a:normAutofit fontScale="90000"/>
          </a:bodyPr>
          <a:lstStyle>
            <a:lvl1pPr defTabSz="549148">
              <a:spcBef>
                <a:spcPts val="1500"/>
              </a:spcBef>
              <a:defRPr sz="6580"/>
            </a:lvl1pPr>
          </a:lstStyle>
          <a:p>
            <a:r>
              <a:rPr dirty="0"/>
              <a:t>Issues with Nearest-Neighbor Methods</a:t>
            </a:r>
          </a:p>
        </p:txBody>
      </p:sp>
      <p:sp>
        <p:nvSpPr>
          <p:cNvPr id="257" name="Computation Efficiency…"/>
          <p:cNvSpPr txBox="1">
            <a:spLocks noGrp="1"/>
          </p:cNvSpPr>
          <p:nvPr>
            <p:ph type="body" idx="1"/>
          </p:nvPr>
        </p:nvSpPr>
        <p:spPr>
          <a:xfrm>
            <a:off x="508000" y="2628900"/>
            <a:ext cx="11988801" cy="5168865"/>
          </a:xfrm>
          <a:prstGeom prst="rect">
            <a:avLst/>
          </a:prstGeom>
        </p:spPr>
        <p:txBody>
          <a:bodyPr/>
          <a:lstStyle/>
          <a:p>
            <a:pPr marL="189738" indent="-189738" defTabSz="484886">
              <a:spcBef>
                <a:spcPts val="1900"/>
              </a:spcBef>
              <a:buSzPct val="100000"/>
              <a:buAutoNum type="arabicPeriod"/>
              <a:defRPr sz="2905"/>
            </a:pPr>
            <a:r>
              <a:rPr lang="en-US" dirty="0"/>
              <a:t> </a:t>
            </a:r>
            <a:r>
              <a:rPr dirty="0"/>
              <a:t>Computation Efficiency</a:t>
            </a:r>
          </a:p>
          <a:p>
            <a:pPr marL="780033" lvl="1" indent="-390016" defTabSz="484886">
              <a:spcBef>
                <a:spcPts val="1900"/>
              </a:spcBef>
              <a:defRPr sz="2905"/>
            </a:pPr>
            <a:r>
              <a:rPr dirty="0"/>
              <a:t>Training is fast because it usually involves only storing the instances, however:</a:t>
            </a:r>
          </a:p>
          <a:p>
            <a:pPr marL="780033" lvl="1" indent="-390016" defTabSz="484886">
              <a:spcBef>
                <a:spcPts val="1900"/>
              </a:spcBef>
              <a:defRPr sz="2905"/>
            </a:pPr>
            <a:r>
              <a:rPr dirty="0"/>
              <a:t>Need a lot of space to store </a:t>
            </a:r>
            <a:r>
              <a:rPr b="1" dirty="0"/>
              <a:t>all </a:t>
            </a:r>
            <a:r>
              <a:rPr dirty="0"/>
              <a:t>examples</a:t>
            </a:r>
          </a:p>
          <a:p>
            <a:pPr marL="780033" lvl="1" indent="-390016" defTabSz="484886">
              <a:spcBef>
                <a:spcPts val="1900"/>
              </a:spcBef>
              <a:defRPr sz="2905"/>
            </a:pPr>
            <a:r>
              <a:rPr dirty="0"/>
              <a:t>Takes more time to classify a new example</a:t>
            </a:r>
          </a:p>
          <a:p>
            <a:pPr marL="189738" indent="-189738" defTabSz="484886">
              <a:spcBef>
                <a:spcPts val="1900"/>
              </a:spcBef>
              <a:buSzPct val="100000"/>
              <a:buAutoNum type="arabicPeriod"/>
              <a:defRPr sz="2905"/>
            </a:pPr>
            <a:r>
              <a:rPr lang="en-US" dirty="0"/>
              <a:t> </a:t>
            </a:r>
            <a:r>
              <a:rPr dirty="0"/>
              <a:t>Difficult to explain the “knowledge” that has been mined from the data</a:t>
            </a:r>
          </a:p>
        </p:txBody>
      </p:sp>
      <p:sp>
        <p:nvSpPr>
          <p:cNvPr id="25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Issues with Nearest-Neighbor Methods"/>
          <p:cNvSpPr txBox="1">
            <a:spLocks noGrp="1"/>
          </p:cNvSpPr>
          <p:nvPr>
            <p:ph type="title"/>
          </p:nvPr>
        </p:nvSpPr>
        <p:spPr>
          <a:prstGeom prst="rect">
            <a:avLst/>
          </a:prstGeom>
        </p:spPr>
        <p:txBody>
          <a:bodyPr>
            <a:normAutofit fontScale="90000"/>
          </a:bodyPr>
          <a:lstStyle>
            <a:lvl1pPr defTabSz="549148">
              <a:spcBef>
                <a:spcPts val="1500"/>
              </a:spcBef>
              <a:defRPr sz="6580"/>
            </a:lvl1pPr>
          </a:lstStyle>
          <a:p>
            <a:r>
              <a:t>Issues with Nearest-Neighbor Methods</a:t>
            </a:r>
          </a:p>
        </p:txBody>
      </p:sp>
      <p:sp>
        <p:nvSpPr>
          <p:cNvPr id="261" name="Dimensionality…"/>
          <p:cNvSpPr txBox="1">
            <a:spLocks noGrp="1"/>
          </p:cNvSpPr>
          <p:nvPr>
            <p:ph type="body" idx="1"/>
          </p:nvPr>
        </p:nvSpPr>
        <p:spPr>
          <a:xfrm>
            <a:off x="455288" y="2299297"/>
            <a:ext cx="12141348" cy="6679006"/>
          </a:xfrm>
          <a:prstGeom prst="rect">
            <a:avLst/>
          </a:prstGeom>
        </p:spPr>
        <p:txBody>
          <a:bodyPr/>
          <a:lstStyle/>
          <a:p>
            <a:pPr marL="137160" indent="-137160" defTabSz="350520">
              <a:spcBef>
                <a:spcPts val="700"/>
              </a:spcBef>
              <a:buSzPct val="100000"/>
              <a:buAutoNum type="arabicPeriod" startAt="3"/>
              <a:defRPr sz="1980"/>
            </a:pPr>
            <a:r>
              <a:rPr lang="en-US" dirty="0"/>
              <a:t> </a:t>
            </a:r>
            <a:r>
              <a:rPr dirty="0"/>
              <a:t>Dimensionality</a:t>
            </a:r>
          </a:p>
          <a:p>
            <a:pPr marL="419100" lvl="1" indent="-137160" defTabSz="350520">
              <a:spcBef>
                <a:spcPts val="700"/>
              </a:spcBef>
              <a:buSzPct val="100000"/>
              <a:buAutoNum type="arabicParenBoth"/>
              <a:defRPr sz="1980"/>
            </a:pPr>
            <a:r>
              <a:rPr dirty="0"/>
              <a:t>Dominance of attributes</a:t>
            </a:r>
          </a:p>
          <a:p>
            <a:pPr marL="563880" lvl="1" indent="-281940" defTabSz="350520">
              <a:spcBef>
                <a:spcPts val="700"/>
              </a:spcBef>
              <a:defRPr sz="1980"/>
            </a:pPr>
            <a:endParaRPr dirty="0"/>
          </a:p>
          <a:p>
            <a:pPr marL="563880" lvl="1" indent="-281940" defTabSz="350520">
              <a:spcBef>
                <a:spcPts val="700"/>
              </a:spcBef>
              <a:defRPr sz="1980"/>
            </a:pPr>
            <a:endParaRPr dirty="0"/>
          </a:p>
          <a:p>
            <a:pPr marL="563880" lvl="1" indent="-281940" defTabSz="350520">
              <a:spcBef>
                <a:spcPts val="700"/>
              </a:spcBef>
              <a:defRPr sz="1980"/>
            </a:pPr>
            <a:endParaRPr dirty="0"/>
          </a:p>
          <a:p>
            <a:pPr marL="563880" lvl="1" indent="-281940" defTabSz="350520">
              <a:spcBef>
                <a:spcPts val="700"/>
              </a:spcBef>
              <a:defRPr sz="1980"/>
            </a:pPr>
            <a:endParaRPr dirty="0"/>
          </a:p>
          <a:p>
            <a:pPr marL="563880" lvl="1" indent="-281940" defTabSz="350520">
              <a:spcBef>
                <a:spcPts val="700"/>
              </a:spcBef>
              <a:defRPr sz="1980"/>
            </a:pPr>
            <a:endParaRPr dirty="0"/>
          </a:p>
          <a:p>
            <a:pPr marL="563880" lvl="1" indent="-281940" defTabSz="350520">
              <a:spcBef>
                <a:spcPts val="700"/>
              </a:spcBef>
              <a:defRPr sz="1980"/>
            </a:pPr>
            <a:endParaRPr dirty="0"/>
          </a:p>
          <a:p>
            <a:pPr marL="845820" lvl="2" indent="-281940" defTabSz="350520">
              <a:spcBef>
                <a:spcPts val="700"/>
              </a:spcBef>
              <a:buChar char="➡"/>
              <a:defRPr sz="1980"/>
            </a:pPr>
            <a:r>
              <a:rPr dirty="0"/>
              <a:t>Solution: rescaling data to the same range or same distribution</a:t>
            </a:r>
          </a:p>
          <a:p>
            <a:pPr marL="419100" lvl="1" indent="-137160" defTabSz="350520">
              <a:spcBef>
                <a:spcPts val="1400"/>
              </a:spcBef>
              <a:buSzPct val="100000"/>
              <a:buAutoNum type="arabicParenBoth" startAt="2"/>
              <a:defRPr sz="2160"/>
            </a:pPr>
            <a:r>
              <a:rPr dirty="0"/>
              <a:t>Having too many</a:t>
            </a:r>
            <a:r>
              <a:rPr lang="en-US" dirty="0"/>
              <a:t> </a:t>
            </a:r>
            <a:r>
              <a:rPr dirty="0"/>
              <a:t>/</a:t>
            </a:r>
            <a:r>
              <a:rPr lang="en-US" dirty="0"/>
              <a:t> </a:t>
            </a:r>
            <a:r>
              <a:rPr dirty="0"/>
              <a:t>irrelevant attributes may confuse distance calculations -&gt;</a:t>
            </a:r>
            <a:r>
              <a:rPr dirty="0">
                <a:solidFill>
                  <a:schemeClr val="accent5">
                    <a:hueOff val="-375889"/>
                    <a:satOff val="-9195"/>
                    <a:lumOff val="-14901"/>
                  </a:schemeClr>
                </a:solidFill>
              </a:rPr>
              <a:t> curse of dimensionality</a:t>
            </a:r>
          </a:p>
          <a:p>
            <a:pPr marL="845820" lvl="2" indent="-281940" defTabSz="350520">
              <a:spcBef>
                <a:spcPts val="700"/>
              </a:spcBef>
              <a:defRPr sz="2160"/>
            </a:pPr>
            <a:r>
              <a:rPr dirty="0"/>
              <a:t>For example: each instance is described by 100 attributes out of which only 10 are relevant in determining the target variable. In this case, instances that have identical values for the 10 relevant attributes may nevertheless be distant from one another in the 100 dimensional instance space.</a:t>
            </a:r>
          </a:p>
          <a:p>
            <a:pPr marL="845820" lvl="2" indent="-281940" defTabSz="350520">
              <a:spcBef>
                <a:spcPts val="300"/>
              </a:spcBef>
              <a:buChar char="➡"/>
              <a:defRPr sz="2160"/>
            </a:pPr>
            <a:r>
              <a:rPr dirty="0"/>
              <a:t>Solution: </a:t>
            </a:r>
            <a:r>
              <a:rPr b="1" dirty="0">
                <a:solidFill>
                  <a:srgbClr val="FF0000"/>
                </a:solidFill>
              </a:rPr>
              <a:t>Feature selection</a:t>
            </a:r>
          </a:p>
        </p:txBody>
      </p:sp>
      <p:sp>
        <p:nvSpPr>
          <p:cNvPr id="26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pic>
        <p:nvPicPr>
          <p:cNvPr id="263" name="Image" descr="Image"/>
          <p:cNvPicPr>
            <a:picLocks noChangeAspect="1"/>
          </p:cNvPicPr>
          <p:nvPr/>
        </p:nvPicPr>
        <p:blipFill>
          <a:blip r:embed="rId2">
            <a:extLst/>
          </a:blip>
          <a:stretch>
            <a:fillRect/>
          </a:stretch>
        </p:blipFill>
        <p:spPr>
          <a:xfrm>
            <a:off x="2719057" y="3383701"/>
            <a:ext cx="7924801" cy="1397001"/>
          </a:xfrm>
          <a:prstGeom prst="rect">
            <a:avLst/>
          </a:prstGeom>
          <a:ln w="12700">
            <a:miter lim="400000"/>
          </a:ln>
        </p:spPr>
      </p:pic>
      <p:grpSp>
        <p:nvGrpSpPr>
          <p:cNvPr id="266" name="Group"/>
          <p:cNvGrpSpPr/>
          <p:nvPr/>
        </p:nvGrpSpPr>
        <p:grpSpPr>
          <a:xfrm>
            <a:off x="1540718" y="4939017"/>
            <a:ext cx="9970489" cy="914401"/>
            <a:chOff x="0" y="0"/>
            <a:chExt cx="9970487" cy="914400"/>
          </a:xfrm>
        </p:grpSpPr>
        <p:sp>
          <p:nvSpPr>
            <p:cNvPr id="264" name="Distance (John, Rachel)="/>
            <p:cNvSpPr txBox="1"/>
            <p:nvPr/>
          </p:nvSpPr>
          <p:spPr>
            <a:xfrm>
              <a:off x="-1" y="-1"/>
              <a:ext cx="3497165" cy="9144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Distance (John, Rachel)=</a:t>
              </a:r>
            </a:p>
          </p:txBody>
        </p:sp>
        <p:pic>
          <p:nvPicPr>
            <p:cNvPr id="265" name="Image" descr="Image"/>
            <p:cNvPicPr>
              <a:picLocks noChangeAspect="1"/>
            </p:cNvPicPr>
            <p:nvPr/>
          </p:nvPicPr>
          <p:blipFill>
            <a:blip r:embed="rId3">
              <a:extLst/>
            </a:blip>
            <a:stretch>
              <a:fillRect/>
            </a:stretch>
          </p:blipFill>
          <p:spPr>
            <a:xfrm>
              <a:off x="3459057" y="101599"/>
              <a:ext cx="6511431" cy="406401"/>
            </a:xfrm>
            <a:prstGeom prst="rect">
              <a:avLst/>
            </a:prstGeom>
            <a:ln w="12700" cap="flat">
              <a:noFill/>
              <a:miter lim="400000"/>
            </a:ln>
            <a:effectLst/>
          </p:spPr>
        </p:pic>
      </p:grpSp>
      <p:sp>
        <p:nvSpPr>
          <p:cNvPr id="267" name="Rounded Rectangle"/>
          <p:cNvSpPr/>
          <p:nvPr/>
        </p:nvSpPr>
        <p:spPr>
          <a:xfrm>
            <a:off x="7034384" y="5030503"/>
            <a:ext cx="2893021" cy="497633"/>
          </a:xfrm>
          <a:prstGeom prst="roundRect">
            <a:avLst>
              <a:gd name="adj" fmla="val 38281"/>
            </a:avLst>
          </a:prstGeom>
          <a:ln w="25400">
            <a:solidFill>
              <a:schemeClr val="accent5">
                <a:hueOff val="-375889"/>
                <a:satOff val="-9195"/>
                <a:lumOff val="-14901"/>
              </a:schemeClr>
            </a:solidFill>
            <a:miter lim="400000"/>
          </a:ln>
        </p:spPr>
        <p:txBody>
          <a:bodyPr lIns="50800" tIns="50800" rIns="50800" bIns="50800" anchor="ctr"/>
          <a:lstStyle/>
          <a:p>
            <a:pPr>
              <a:defRPr sz="3200"/>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61">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3" nodeType="clickEffect">
                                  <p:stCondLst>
                                    <p:cond delay="0"/>
                                  </p:stCondLst>
                                  <p:iterate>
                                    <p:tmAbs val="0"/>
                                  </p:iterate>
                                  <p:childTnLst>
                                    <p:set>
                                      <p:cBhvr>
                                        <p:cTn id="18" fill="hold"/>
                                        <p:tgtEl>
                                          <p:spTgt spid="261">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3" nodeType="clickEffect">
                                  <p:stCondLst>
                                    <p:cond delay="0"/>
                                  </p:stCondLst>
                                  <p:iterate>
                                    <p:tmAbs val="0"/>
                                  </p:iterate>
                                  <p:childTnLst>
                                    <p:set>
                                      <p:cBhvr>
                                        <p:cTn id="22" fill="hold"/>
                                        <p:tgtEl>
                                          <p:spTgt spid="261">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3" nodeType="clickEffect">
                                  <p:stCondLst>
                                    <p:cond delay="0"/>
                                  </p:stCondLst>
                                  <p:iterate>
                                    <p:tmAbs val="0"/>
                                  </p:iterate>
                                  <p:childTnLst>
                                    <p:set>
                                      <p:cBhvr>
                                        <p:cTn id="26" fill="hold"/>
                                        <p:tgtEl>
                                          <p:spTgt spid="26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3" build="p" bldLvl="5" animBg="1" advAuto="0"/>
      <p:bldP spid="266" grpId="1" animBg="1" advAuto="0"/>
      <p:bldP spid="267" grpId="2"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ome Important Technical Details"/>
          <p:cNvSpPr txBox="1">
            <a:spLocks noGrp="1"/>
          </p:cNvSpPr>
          <p:nvPr>
            <p:ph type="title"/>
          </p:nvPr>
        </p:nvSpPr>
        <p:spPr>
          <a:prstGeom prst="rect">
            <a:avLst/>
          </a:prstGeom>
        </p:spPr>
        <p:txBody>
          <a:bodyPr>
            <a:normAutofit fontScale="90000"/>
          </a:bodyPr>
          <a:lstStyle/>
          <a:p>
            <a:r>
              <a:t>Some Important Technical Details</a:t>
            </a:r>
          </a:p>
        </p:txBody>
      </p:sp>
      <p:sp>
        <p:nvSpPr>
          <p:cNvPr id="270" name="Combining Functions: Calculating Scores from Neighbors…"/>
          <p:cNvSpPr txBox="1">
            <a:spLocks noGrp="1"/>
          </p:cNvSpPr>
          <p:nvPr>
            <p:ph type="body" sz="quarter" idx="1"/>
          </p:nvPr>
        </p:nvSpPr>
        <p:spPr>
          <a:xfrm>
            <a:off x="508000" y="2324100"/>
            <a:ext cx="11988800" cy="1219200"/>
          </a:xfrm>
          <a:prstGeom prst="rect">
            <a:avLst/>
          </a:prstGeom>
        </p:spPr>
        <p:txBody>
          <a:bodyPr/>
          <a:lstStyle>
            <a:lvl1pPr marL="352425" indent="-352425" defTabSz="438150">
              <a:spcBef>
                <a:spcPts val="1800"/>
              </a:spcBef>
              <a:defRPr sz="2700"/>
            </a:lvl1pPr>
            <a:lvl2pPr marL="704850" indent="-352425" defTabSz="438150">
              <a:spcBef>
                <a:spcPts val="1800"/>
              </a:spcBef>
              <a:defRPr sz="2700"/>
            </a:lvl2pPr>
          </a:lstStyle>
          <a:p>
            <a:r>
              <a:t>Combining Functions: Calculating Scores from Neighbors</a:t>
            </a:r>
          </a:p>
          <a:p>
            <a:pPr lvl="1"/>
            <a:r>
              <a:t>Majority scoring function</a:t>
            </a:r>
          </a:p>
        </p:txBody>
      </p:sp>
      <p:sp>
        <p:nvSpPr>
          <p:cNvPr id="27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grpSp>
        <p:nvGrpSpPr>
          <p:cNvPr id="288" name="Group"/>
          <p:cNvGrpSpPr/>
          <p:nvPr/>
        </p:nvGrpSpPr>
        <p:grpSpPr>
          <a:xfrm>
            <a:off x="1033732" y="5616543"/>
            <a:ext cx="7210832" cy="3683803"/>
            <a:chOff x="0" y="0"/>
            <a:chExt cx="7210830" cy="3683801"/>
          </a:xfrm>
        </p:grpSpPr>
        <p:grpSp>
          <p:nvGrpSpPr>
            <p:cNvPr id="286" name="Group"/>
            <p:cNvGrpSpPr/>
            <p:nvPr/>
          </p:nvGrpSpPr>
          <p:grpSpPr>
            <a:xfrm>
              <a:off x="1478352" y="108012"/>
              <a:ext cx="5732479" cy="3575790"/>
              <a:chOff x="0" y="0"/>
              <a:chExt cx="5732478" cy="3575788"/>
            </a:xfrm>
          </p:grpSpPr>
          <p:sp>
            <p:nvSpPr>
              <p:cNvPr id="272" name="Circle"/>
              <p:cNvSpPr/>
              <p:nvPr/>
            </p:nvSpPr>
            <p:spPr>
              <a:xfrm>
                <a:off x="2914964" y="1469223"/>
                <a:ext cx="254001" cy="254001"/>
              </a:xfrm>
              <a:prstGeom prst="ellipse">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sp>
            <p:nvSpPr>
              <p:cNvPr id="273" name="Circle"/>
              <p:cNvSpPr/>
              <p:nvPr/>
            </p:nvSpPr>
            <p:spPr>
              <a:xfrm>
                <a:off x="2299328" y="1456523"/>
                <a:ext cx="254001" cy="254001"/>
              </a:xfrm>
              <a:prstGeom prst="ellipse">
                <a:avLst/>
              </a:prstGeom>
              <a:blipFill rotWithShape="1">
                <a:blip r:embed="rId2"/>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276" name="Group"/>
              <p:cNvGrpSpPr/>
              <p:nvPr/>
            </p:nvGrpSpPr>
            <p:grpSpPr>
              <a:xfrm>
                <a:off x="4308946" y="548992"/>
                <a:ext cx="342901" cy="403650"/>
                <a:chOff x="0" y="0"/>
                <a:chExt cx="342900" cy="403649"/>
              </a:xfrm>
            </p:grpSpPr>
            <p:sp>
              <p:nvSpPr>
                <p:cNvPr id="274" name="Line"/>
                <p:cNvSpPr/>
                <p:nvPr/>
              </p:nvSpPr>
              <p:spPr>
                <a:xfrm>
                  <a:off x="0" y="201824"/>
                  <a:ext cx="342901" cy="1"/>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275" name="Line"/>
                <p:cNvSpPr/>
                <p:nvPr/>
              </p:nvSpPr>
              <p:spPr>
                <a:xfrm flipH="1">
                  <a:off x="171449" y="0"/>
                  <a:ext cx="1" cy="403650"/>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grpSp>
            <p:nvGrpSpPr>
              <p:cNvPr id="279" name="Group"/>
              <p:cNvGrpSpPr/>
              <p:nvPr/>
            </p:nvGrpSpPr>
            <p:grpSpPr>
              <a:xfrm>
                <a:off x="4085879" y="2003322"/>
                <a:ext cx="342901" cy="403651"/>
                <a:chOff x="0" y="0"/>
                <a:chExt cx="342900" cy="403649"/>
              </a:xfrm>
            </p:grpSpPr>
            <p:sp>
              <p:nvSpPr>
                <p:cNvPr id="277" name="Line"/>
                <p:cNvSpPr/>
                <p:nvPr/>
              </p:nvSpPr>
              <p:spPr>
                <a:xfrm>
                  <a:off x="0" y="201824"/>
                  <a:ext cx="342901" cy="1"/>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278" name="Line"/>
                <p:cNvSpPr/>
                <p:nvPr/>
              </p:nvSpPr>
              <p:spPr>
                <a:xfrm flipH="1">
                  <a:off x="171449" y="0"/>
                  <a:ext cx="1" cy="403650"/>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grpSp>
            <p:nvGrpSpPr>
              <p:cNvPr id="282" name="Group"/>
              <p:cNvGrpSpPr/>
              <p:nvPr/>
            </p:nvGrpSpPr>
            <p:grpSpPr>
              <a:xfrm>
                <a:off x="5389578" y="0"/>
                <a:ext cx="342901" cy="403650"/>
                <a:chOff x="0" y="0"/>
                <a:chExt cx="342900" cy="403649"/>
              </a:xfrm>
            </p:grpSpPr>
            <p:sp>
              <p:nvSpPr>
                <p:cNvPr id="280" name="Line"/>
                <p:cNvSpPr/>
                <p:nvPr/>
              </p:nvSpPr>
              <p:spPr>
                <a:xfrm>
                  <a:off x="0" y="201824"/>
                  <a:ext cx="342901" cy="1"/>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281" name="Line"/>
                <p:cNvSpPr/>
                <p:nvPr/>
              </p:nvSpPr>
              <p:spPr>
                <a:xfrm flipH="1">
                  <a:off x="171449" y="0"/>
                  <a:ext cx="1" cy="403650"/>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sp>
            <p:nvSpPr>
              <p:cNvPr id="283" name="Circle"/>
              <p:cNvSpPr/>
              <p:nvPr/>
            </p:nvSpPr>
            <p:spPr>
              <a:xfrm>
                <a:off x="181069" y="171182"/>
                <a:ext cx="254001" cy="254001"/>
              </a:xfrm>
              <a:prstGeom prst="ellipse">
                <a:avLst/>
              </a:prstGeom>
              <a:blipFill rotWithShape="1">
                <a:blip r:embed="rId2"/>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4" name="Circle"/>
              <p:cNvSpPr/>
              <p:nvPr/>
            </p:nvSpPr>
            <p:spPr>
              <a:xfrm>
                <a:off x="0" y="1861163"/>
                <a:ext cx="254000" cy="254001"/>
              </a:xfrm>
              <a:prstGeom prst="ellipse">
                <a:avLst/>
              </a:prstGeom>
              <a:blipFill rotWithShape="1">
                <a:blip r:embed="rId2"/>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5" name="Circle"/>
              <p:cNvSpPr/>
              <p:nvPr/>
            </p:nvSpPr>
            <p:spPr>
              <a:xfrm>
                <a:off x="1547511" y="3321788"/>
                <a:ext cx="254001" cy="254001"/>
              </a:xfrm>
              <a:prstGeom prst="ellipse">
                <a:avLst/>
              </a:prstGeom>
              <a:blipFill rotWithShape="1">
                <a:blip r:embed="rId2"/>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sp>
          <p:nvSpPr>
            <p:cNvPr id="287" name="k = 3"/>
            <p:cNvSpPr txBox="1"/>
            <p:nvPr/>
          </p:nvSpPr>
          <p:spPr>
            <a:xfrm>
              <a:off x="-1" y="-1"/>
              <a:ext cx="773312"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k = 3</a:t>
              </a:r>
            </a:p>
          </p:txBody>
        </p:sp>
      </p:grpSp>
      <p:pic>
        <p:nvPicPr>
          <p:cNvPr id="289" name="Image" descr="Image"/>
          <p:cNvPicPr>
            <a:picLocks noChangeAspect="1"/>
          </p:cNvPicPr>
          <p:nvPr/>
        </p:nvPicPr>
        <p:blipFill>
          <a:blip r:embed="rId3">
            <a:extLst/>
          </a:blip>
          <a:stretch>
            <a:fillRect/>
          </a:stretch>
        </p:blipFill>
        <p:spPr>
          <a:xfrm>
            <a:off x="3284339" y="3967681"/>
            <a:ext cx="5274387" cy="993383"/>
          </a:xfrm>
          <a:prstGeom prst="rect">
            <a:avLst/>
          </a:prstGeom>
          <a:ln w="12700">
            <a:miter lim="400000"/>
          </a:ln>
        </p:spPr>
      </p:pic>
      <p:grpSp>
        <p:nvGrpSpPr>
          <p:cNvPr id="294" name="Group"/>
          <p:cNvGrpSpPr/>
          <p:nvPr/>
        </p:nvGrpSpPr>
        <p:grpSpPr>
          <a:xfrm>
            <a:off x="8835305" y="6674918"/>
            <a:ext cx="1955900" cy="508001"/>
            <a:chOff x="0" y="0"/>
            <a:chExt cx="1955899" cy="508000"/>
          </a:xfrm>
        </p:grpSpPr>
        <p:sp>
          <p:nvSpPr>
            <p:cNvPr id="290" name="score(      ) = 2"/>
            <p:cNvSpPr txBox="1"/>
            <p:nvPr/>
          </p:nvSpPr>
          <p:spPr>
            <a:xfrm>
              <a:off x="-1" y="-1"/>
              <a:ext cx="1955901"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score(      ) = 2</a:t>
              </a:r>
            </a:p>
          </p:txBody>
        </p:sp>
        <p:grpSp>
          <p:nvGrpSpPr>
            <p:cNvPr id="293" name="Group"/>
            <p:cNvGrpSpPr/>
            <p:nvPr/>
          </p:nvGrpSpPr>
          <p:grpSpPr>
            <a:xfrm>
              <a:off x="906977" y="52175"/>
              <a:ext cx="342901" cy="403650"/>
              <a:chOff x="0" y="0"/>
              <a:chExt cx="342900" cy="403649"/>
            </a:xfrm>
          </p:grpSpPr>
          <p:sp>
            <p:nvSpPr>
              <p:cNvPr id="291" name="Line"/>
              <p:cNvSpPr/>
              <p:nvPr/>
            </p:nvSpPr>
            <p:spPr>
              <a:xfrm>
                <a:off x="0" y="201824"/>
                <a:ext cx="342901" cy="1"/>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292" name="Line"/>
              <p:cNvSpPr/>
              <p:nvPr/>
            </p:nvSpPr>
            <p:spPr>
              <a:xfrm flipH="1">
                <a:off x="171449" y="0"/>
                <a:ext cx="1" cy="403650"/>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grpSp>
      <p:grpSp>
        <p:nvGrpSpPr>
          <p:cNvPr id="297" name="Group"/>
          <p:cNvGrpSpPr/>
          <p:nvPr/>
        </p:nvGrpSpPr>
        <p:grpSpPr>
          <a:xfrm>
            <a:off x="8835305" y="7296841"/>
            <a:ext cx="1955900" cy="508001"/>
            <a:chOff x="0" y="0"/>
            <a:chExt cx="1955899" cy="508000"/>
          </a:xfrm>
        </p:grpSpPr>
        <p:sp>
          <p:nvSpPr>
            <p:cNvPr id="295" name="score(      ) = 1"/>
            <p:cNvSpPr txBox="1"/>
            <p:nvPr/>
          </p:nvSpPr>
          <p:spPr>
            <a:xfrm>
              <a:off x="-1" y="-1"/>
              <a:ext cx="1955901"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score(      ) = 1</a:t>
              </a:r>
            </a:p>
          </p:txBody>
        </p:sp>
        <p:sp>
          <p:nvSpPr>
            <p:cNvPr id="296" name="Circle"/>
            <p:cNvSpPr/>
            <p:nvPr/>
          </p:nvSpPr>
          <p:spPr>
            <a:xfrm>
              <a:off x="951427" y="127000"/>
              <a:ext cx="254001" cy="254000"/>
            </a:xfrm>
            <a:prstGeom prst="ellipse">
              <a:avLst/>
            </a:prstGeom>
            <a:blipFill rotWithShape="1">
              <a:blip r:embed="rId2"/>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grpSp>
        <p:nvGrpSpPr>
          <p:cNvPr id="304" name="Group"/>
          <p:cNvGrpSpPr/>
          <p:nvPr/>
        </p:nvGrpSpPr>
        <p:grpSpPr>
          <a:xfrm>
            <a:off x="4473417" y="5549900"/>
            <a:ext cx="1943981" cy="3237494"/>
            <a:chOff x="0" y="0"/>
            <a:chExt cx="1943980" cy="3237493"/>
          </a:xfrm>
        </p:grpSpPr>
        <p:sp>
          <p:nvSpPr>
            <p:cNvPr id="298" name="Triangle"/>
            <p:cNvSpPr/>
            <p:nvPr/>
          </p:nvSpPr>
          <p:spPr>
            <a:xfrm>
              <a:off x="1164627" y="876803"/>
              <a:ext cx="254001" cy="254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4"/>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9" name="Triangle"/>
            <p:cNvSpPr/>
            <p:nvPr/>
          </p:nvSpPr>
          <p:spPr>
            <a:xfrm>
              <a:off x="1164627" y="2138504"/>
              <a:ext cx="254001" cy="254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4"/>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0" name="Triangle"/>
            <p:cNvSpPr/>
            <p:nvPr/>
          </p:nvSpPr>
          <p:spPr>
            <a:xfrm>
              <a:off x="0" y="364024"/>
              <a:ext cx="254001" cy="254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4"/>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1" name="Triangle"/>
            <p:cNvSpPr/>
            <p:nvPr/>
          </p:nvSpPr>
          <p:spPr>
            <a:xfrm>
              <a:off x="1689980" y="0"/>
              <a:ext cx="254001" cy="254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4"/>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2" name="Triangle"/>
            <p:cNvSpPr/>
            <p:nvPr/>
          </p:nvSpPr>
          <p:spPr>
            <a:xfrm>
              <a:off x="567350" y="2983493"/>
              <a:ext cx="254001" cy="254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4"/>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3" name="Triangle"/>
            <p:cNvSpPr/>
            <p:nvPr/>
          </p:nvSpPr>
          <p:spPr>
            <a:xfrm>
              <a:off x="1593410" y="2810912"/>
              <a:ext cx="254001" cy="254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4"/>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grpSp>
        <p:nvGrpSpPr>
          <p:cNvPr id="307" name="Group"/>
          <p:cNvGrpSpPr/>
          <p:nvPr/>
        </p:nvGrpSpPr>
        <p:grpSpPr>
          <a:xfrm>
            <a:off x="8859584" y="7918764"/>
            <a:ext cx="1955900" cy="508001"/>
            <a:chOff x="0" y="0"/>
            <a:chExt cx="1955899" cy="508000"/>
          </a:xfrm>
        </p:grpSpPr>
        <p:sp>
          <p:nvSpPr>
            <p:cNvPr id="305" name="score(      ) = 2"/>
            <p:cNvSpPr txBox="1"/>
            <p:nvPr/>
          </p:nvSpPr>
          <p:spPr>
            <a:xfrm>
              <a:off x="-1" y="-1"/>
              <a:ext cx="1955901"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score(      ) = 2</a:t>
              </a:r>
            </a:p>
          </p:txBody>
        </p:sp>
        <p:sp>
          <p:nvSpPr>
            <p:cNvPr id="306" name="Triangle"/>
            <p:cNvSpPr/>
            <p:nvPr/>
          </p:nvSpPr>
          <p:spPr>
            <a:xfrm>
              <a:off x="973484" y="127000"/>
              <a:ext cx="254001" cy="254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4"/>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sp>
        <p:nvSpPr>
          <p:cNvPr id="308" name="0"/>
          <p:cNvSpPr txBox="1"/>
          <p:nvPr/>
        </p:nvSpPr>
        <p:spPr>
          <a:xfrm>
            <a:off x="10521572" y="6674918"/>
            <a:ext cx="266701" cy="508001"/>
          </a:xfrm>
          <a:prstGeom prst="rect">
            <a:avLst/>
          </a:prstGeom>
          <a:solidFill>
            <a:srgbClr val="C9C3BA"/>
          </a:solidFill>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0</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1" animBg="1" advAuto="0"/>
      <p:bldP spid="294" grpId="2" animBg="1" advAuto="0"/>
      <p:bldP spid="297" grpId="3" animBg="1" advAuto="0"/>
      <p:bldP spid="304" grpId="4" animBg="1" advAuto="0"/>
      <p:bldP spid="307" grpId="6" animBg="1" advAuto="0"/>
      <p:bldP spid="308" grpId="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Variations of KNN"/>
          <p:cNvSpPr txBox="1">
            <a:spLocks noGrp="1"/>
          </p:cNvSpPr>
          <p:nvPr>
            <p:ph type="title"/>
          </p:nvPr>
        </p:nvSpPr>
        <p:spPr>
          <a:prstGeom prst="rect">
            <a:avLst/>
          </a:prstGeom>
        </p:spPr>
        <p:txBody>
          <a:bodyPr/>
          <a:lstStyle/>
          <a:p>
            <a:r>
              <a:t>Variations of KNN</a:t>
            </a:r>
          </a:p>
        </p:txBody>
      </p:sp>
      <p:sp>
        <p:nvSpPr>
          <p:cNvPr id="311" name="Combining Functions: Calculating Scores from Neighbors…"/>
          <p:cNvSpPr txBox="1">
            <a:spLocks noGrp="1"/>
          </p:cNvSpPr>
          <p:nvPr>
            <p:ph type="body" sz="quarter" idx="1"/>
          </p:nvPr>
        </p:nvSpPr>
        <p:spPr>
          <a:xfrm>
            <a:off x="508000" y="2324100"/>
            <a:ext cx="11988800" cy="1219200"/>
          </a:xfrm>
          <a:prstGeom prst="rect">
            <a:avLst/>
          </a:prstGeom>
        </p:spPr>
        <p:txBody>
          <a:bodyPr/>
          <a:lstStyle>
            <a:lvl1pPr marL="352425" indent="-352425" defTabSz="438150">
              <a:spcBef>
                <a:spcPts val="1800"/>
              </a:spcBef>
              <a:defRPr sz="2700"/>
            </a:lvl1pPr>
            <a:lvl2pPr marL="704850" indent="-352425" defTabSz="438150">
              <a:spcBef>
                <a:spcPts val="1800"/>
              </a:spcBef>
              <a:defRPr sz="2700"/>
            </a:lvl2pPr>
          </a:lstStyle>
          <a:p>
            <a:r>
              <a:t>Combining Functions: Calculating Scores from Neighbors</a:t>
            </a:r>
          </a:p>
          <a:p>
            <a:pPr lvl="1"/>
            <a:r>
              <a:t>Similarity-moderated classification</a:t>
            </a:r>
          </a:p>
        </p:txBody>
      </p:sp>
      <p:sp>
        <p:nvSpPr>
          <p:cNvPr id="3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pic>
        <p:nvPicPr>
          <p:cNvPr id="313" name="Image" descr="Image"/>
          <p:cNvPicPr>
            <a:picLocks noChangeAspect="1"/>
          </p:cNvPicPr>
          <p:nvPr/>
        </p:nvPicPr>
        <p:blipFill>
          <a:blip r:embed="rId2">
            <a:extLst/>
          </a:blip>
          <a:stretch>
            <a:fillRect/>
          </a:stretch>
        </p:blipFill>
        <p:spPr>
          <a:xfrm>
            <a:off x="3443167" y="3689350"/>
            <a:ext cx="5473155" cy="852960"/>
          </a:xfrm>
          <a:prstGeom prst="rect">
            <a:avLst/>
          </a:prstGeom>
          <a:ln w="12700">
            <a:miter lim="400000"/>
          </a:ln>
        </p:spPr>
      </p:pic>
      <p:sp>
        <p:nvSpPr>
          <p:cNvPr id="314" name="w(X) is a weighting function based on the similarity between X and the new instance. It is commonly modeled as"/>
          <p:cNvSpPr txBox="1"/>
          <p:nvPr/>
        </p:nvSpPr>
        <p:spPr>
          <a:xfrm>
            <a:off x="842357" y="4613856"/>
            <a:ext cx="11320086" cy="914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lstStyle>
          <a:p>
            <a:r>
              <a:t>w(X) is a weighting function based on the similarity between X and the new instance. It is commonly modeled as</a:t>
            </a:r>
          </a:p>
        </p:txBody>
      </p:sp>
      <p:grpSp>
        <p:nvGrpSpPr>
          <p:cNvPr id="331" name="Group"/>
          <p:cNvGrpSpPr/>
          <p:nvPr/>
        </p:nvGrpSpPr>
        <p:grpSpPr>
          <a:xfrm>
            <a:off x="2837968" y="6598813"/>
            <a:ext cx="5737260" cy="2692321"/>
            <a:chOff x="-467196" y="0"/>
            <a:chExt cx="5737258" cy="2692320"/>
          </a:xfrm>
        </p:grpSpPr>
        <p:grpSp>
          <p:nvGrpSpPr>
            <p:cNvPr id="329" name="Group"/>
            <p:cNvGrpSpPr/>
            <p:nvPr/>
          </p:nvGrpSpPr>
          <p:grpSpPr>
            <a:xfrm>
              <a:off x="1080459" y="78941"/>
              <a:ext cx="4189604" cy="2613380"/>
              <a:chOff x="0" y="0"/>
              <a:chExt cx="4189602" cy="2613378"/>
            </a:xfrm>
          </p:grpSpPr>
          <p:sp>
            <p:nvSpPr>
              <p:cNvPr id="315" name="Circle"/>
              <p:cNvSpPr/>
              <p:nvPr/>
            </p:nvSpPr>
            <p:spPr>
              <a:xfrm>
                <a:off x="2130412" y="1073787"/>
                <a:ext cx="185638" cy="185638"/>
              </a:xfrm>
              <a:prstGeom prst="ellipse">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sp>
            <p:nvSpPr>
              <p:cNvPr id="316" name="Circle"/>
              <p:cNvSpPr/>
              <p:nvPr/>
            </p:nvSpPr>
            <p:spPr>
              <a:xfrm>
                <a:off x="1414904" y="1073787"/>
                <a:ext cx="185638" cy="185638"/>
              </a:xfrm>
              <a:prstGeom prst="ellipse">
                <a:avLst/>
              </a:prstGeom>
              <a:blipFill rotWithShape="1">
                <a:blip r:embed="rId3"/>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319" name="Group"/>
              <p:cNvGrpSpPr/>
              <p:nvPr/>
            </p:nvGrpSpPr>
            <p:grpSpPr>
              <a:xfrm>
                <a:off x="3149209" y="401232"/>
                <a:ext cx="250610" cy="295010"/>
                <a:chOff x="0" y="0"/>
                <a:chExt cx="250609" cy="295008"/>
              </a:xfrm>
            </p:grpSpPr>
            <p:sp>
              <p:nvSpPr>
                <p:cNvPr id="317" name="Line"/>
                <p:cNvSpPr/>
                <p:nvPr/>
              </p:nvSpPr>
              <p:spPr>
                <a:xfrm>
                  <a:off x="0" y="147504"/>
                  <a:ext cx="250610" cy="1"/>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318" name="Line"/>
                <p:cNvSpPr/>
                <p:nvPr/>
              </p:nvSpPr>
              <p:spPr>
                <a:xfrm flipH="1">
                  <a:off x="125304" y="0"/>
                  <a:ext cx="1" cy="295009"/>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grpSp>
            <p:nvGrpSpPr>
              <p:cNvPr id="322" name="Group"/>
              <p:cNvGrpSpPr/>
              <p:nvPr/>
            </p:nvGrpSpPr>
            <p:grpSpPr>
              <a:xfrm>
                <a:off x="2986180" y="1464135"/>
                <a:ext cx="250610" cy="295010"/>
                <a:chOff x="0" y="0"/>
                <a:chExt cx="250609" cy="295008"/>
              </a:xfrm>
            </p:grpSpPr>
            <p:sp>
              <p:nvSpPr>
                <p:cNvPr id="320" name="Line"/>
                <p:cNvSpPr/>
                <p:nvPr/>
              </p:nvSpPr>
              <p:spPr>
                <a:xfrm>
                  <a:off x="0" y="147504"/>
                  <a:ext cx="250610" cy="1"/>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321" name="Line"/>
                <p:cNvSpPr/>
                <p:nvPr/>
              </p:nvSpPr>
              <p:spPr>
                <a:xfrm flipH="1">
                  <a:off x="125304" y="0"/>
                  <a:ext cx="1" cy="295009"/>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grpSp>
            <p:nvGrpSpPr>
              <p:cNvPr id="325" name="Group"/>
              <p:cNvGrpSpPr/>
              <p:nvPr/>
            </p:nvGrpSpPr>
            <p:grpSpPr>
              <a:xfrm>
                <a:off x="3938992" y="0"/>
                <a:ext cx="250611" cy="295009"/>
                <a:chOff x="0" y="0"/>
                <a:chExt cx="250609" cy="295008"/>
              </a:xfrm>
            </p:grpSpPr>
            <p:sp>
              <p:nvSpPr>
                <p:cNvPr id="323" name="Line"/>
                <p:cNvSpPr/>
                <p:nvPr/>
              </p:nvSpPr>
              <p:spPr>
                <a:xfrm>
                  <a:off x="0" y="147504"/>
                  <a:ext cx="250610" cy="1"/>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324" name="Line"/>
                <p:cNvSpPr/>
                <p:nvPr/>
              </p:nvSpPr>
              <p:spPr>
                <a:xfrm flipH="1">
                  <a:off x="125304" y="0"/>
                  <a:ext cx="1" cy="295009"/>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sp>
            <p:nvSpPr>
              <p:cNvPr id="326" name="Circle"/>
              <p:cNvSpPr/>
              <p:nvPr/>
            </p:nvSpPr>
            <p:spPr>
              <a:xfrm>
                <a:off x="132335" y="125109"/>
                <a:ext cx="185637" cy="185638"/>
              </a:xfrm>
              <a:prstGeom prst="ellipse">
                <a:avLst/>
              </a:prstGeom>
              <a:blipFill rotWithShape="1">
                <a:blip r:embed="rId3"/>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7" name="Circle"/>
              <p:cNvSpPr/>
              <p:nvPr/>
            </p:nvSpPr>
            <p:spPr>
              <a:xfrm>
                <a:off x="0" y="1360238"/>
                <a:ext cx="185637" cy="185637"/>
              </a:xfrm>
              <a:prstGeom prst="ellipse">
                <a:avLst/>
              </a:prstGeom>
              <a:blipFill rotWithShape="1">
                <a:blip r:embed="rId3"/>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8" name="Circle"/>
              <p:cNvSpPr/>
              <p:nvPr/>
            </p:nvSpPr>
            <p:spPr>
              <a:xfrm>
                <a:off x="1131004" y="2427741"/>
                <a:ext cx="185638" cy="185638"/>
              </a:xfrm>
              <a:prstGeom prst="ellipse">
                <a:avLst/>
              </a:prstGeom>
              <a:blipFill rotWithShape="1">
                <a:blip r:embed="rId3"/>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sp>
          <p:nvSpPr>
            <p:cNvPr id="330" name="k = 3"/>
            <p:cNvSpPr txBox="1"/>
            <p:nvPr/>
          </p:nvSpPr>
          <p:spPr>
            <a:xfrm>
              <a:off x="-467197" y="-1"/>
              <a:ext cx="1032375" cy="6017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p>
              <a:r>
                <a:t>k = 3</a:t>
              </a:r>
            </a:p>
          </p:txBody>
        </p:sp>
      </p:grpSp>
      <p:grpSp>
        <p:nvGrpSpPr>
          <p:cNvPr id="336" name="Group"/>
          <p:cNvGrpSpPr/>
          <p:nvPr/>
        </p:nvGrpSpPr>
        <p:grpSpPr>
          <a:xfrm>
            <a:off x="8403075" y="7590308"/>
            <a:ext cx="4294883" cy="508001"/>
            <a:chOff x="-1169491" y="0"/>
            <a:chExt cx="4294882" cy="508000"/>
          </a:xfrm>
        </p:grpSpPr>
        <p:sp>
          <p:nvSpPr>
            <p:cNvPr id="332" name="score(      ) =1/4 + 1/2.25 = 0.69"/>
            <p:cNvSpPr txBox="1"/>
            <p:nvPr/>
          </p:nvSpPr>
          <p:spPr>
            <a:xfrm>
              <a:off x="-1169492" y="-1"/>
              <a:ext cx="4294883"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score(      ) =1/4 + 1/2.25 = 0.69</a:t>
              </a:r>
            </a:p>
          </p:txBody>
        </p:sp>
        <p:grpSp>
          <p:nvGrpSpPr>
            <p:cNvPr id="335" name="Group"/>
            <p:cNvGrpSpPr/>
            <p:nvPr/>
          </p:nvGrpSpPr>
          <p:grpSpPr>
            <a:xfrm>
              <a:off x="-228217" y="52175"/>
              <a:ext cx="342901" cy="403650"/>
              <a:chOff x="0" y="0"/>
              <a:chExt cx="342900" cy="403649"/>
            </a:xfrm>
          </p:grpSpPr>
          <p:sp>
            <p:nvSpPr>
              <p:cNvPr id="333" name="Line"/>
              <p:cNvSpPr/>
              <p:nvPr/>
            </p:nvSpPr>
            <p:spPr>
              <a:xfrm>
                <a:off x="0" y="201824"/>
                <a:ext cx="342901" cy="1"/>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334" name="Line"/>
              <p:cNvSpPr/>
              <p:nvPr/>
            </p:nvSpPr>
            <p:spPr>
              <a:xfrm flipH="1">
                <a:off x="171449" y="0"/>
                <a:ext cx="1" cy="403650"/>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grpSp>
      <p:grpSp>
        <p:nvGrpSpPr>
          <p:cNvPr id="339" name="Group"/>
          <p:cNvGrpSpPr/>
          <p:nvPr/>
        </p:nvGrpSpPr>
        <p:grpSpPr>
          <a:xfrm>
            <a:off x="8351856" y="8122813"/>
            <a:ext cx="1955900" cy="508001"/>
            <a:chOff x="0" y="0"/>
            <a:chExt cx="1955899" cy="508000"/>
          </a:xfrm>
        </p:grpSpPr>
        <p:sp>
          <p:nvSpPr>
            <p:cNvPr id="337" name="score(      ) = 1"/>
            <p:cNvSpPr txBox="1"/>
            <p:nvPr/>
          </p:nvSpPr>
          <p:spPr>
            <a:xfrm>
              <a:off x="-1" y="-1"/>
              <a:ext cx="1955901"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score(      ) = 1</a:t>
              </a:r>
            </a:p>
          </p:txBody>
        </p:sp>
        <p:sp>
          <p:nvSpPr>
            <p:cNvPr id="338" name="Circle"/>
            <p:cNvSpPr/>
            <p:nvPr/>
          </p:nvSpPr>
          <p:spPr>
            <a:xfrm>
              <a:off x="951427" y="127000"/>
              <a:ext cx="254001" cy="254000"/>
            </a:xfrm>
            <a:prstGeom prst="ellipse">
              <a:avLst/>
            </a:prstGeom>
            <a:blipFill rotWithShape="1">
              <a:blip r:embed="rId3"/>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grpSp>
        <p:nvGrpSpPr>
          <p:cNvPr id="347" name="Group"/>
          <p:cNvGrpSpPr/>
          <p:nvPr/>
        </p:nvGrpSpPr>
        <p:grpSpPr>
          <a:xfrm>
            <a:off x="6014707" y="7040861"/>
            <a:ext cx="1547876" cy="1431203"/>
            <a:chOff x="0" y="0"/>
            <a:chExt cx="1547875" cy="1431201"/>
          </a:xfrm>
        </p:grpSpPr>
        <p:grpSp>
          <p:nvGrpSpPr>
            <p:cNvPr id="343" name="Group"/>
            <p:cNvGrpSpPr/>
            <p:nvPr/>
          </p:nvGrpSpPr>
          <p:grpSpPr>
            <a:xfrm>
              <a:off x="0" y="191200"/>
              <a:ext cx="1547876" cy="1022467"/>
              <a:chOff x="0" y="0"/>
              <a:chExt cx="1547875" cy="1022466"/>
            </a:xfrm>
          </p:grpSpPr>
          <p:sp>
            <p:nvSpPr>
              <p:cNvPr id="340" name="Line"/>
              <p:cNvSpPr/>
              <p:nvPr/>
            </p:nvSpPr>
            <p:spPr>
              <a:xfrm flipH="1" flipV="1">
                <a:off x="0" y="636751"/>
                <a:ext cx="504543" cy="1"/>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341" name="Line"/>
              <p:cNvSpPr/>
              <p:nvPr/>
            </p:nvSpPr>
            <p:spPr>
              <a:xfrm flipV="1">
                <a:off x="691898" y="-1"/>
                <a:ext cx="855978" cy="627316"/>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342" name="Line"/>
              <p:cNvSpPr/>
              <p:nvPr/>
            </p:nvSpPr>
            <p:spPr>
              <a:xfrm>
                <a:off x="691898" y="627314"/>
                <a:ext cx="854367" cy="395153"/>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grpSp>
        <p:sp>
          <p:nvSpPr>
            <p:cNvPr id="344" name="1"/>
            <p:cNvSpPr txBox="1"/>
            <p:nvPr/>
          </p:nvSpPr>
          <p:spPr>
            <a:xfrm>
              <a:off x="118921" y="255979"/>
              <a:ext cx="266701"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1</a:t>
              </a:r>
            </a:p>
          </p:txBody>
        </p:sp>
        <p:sp>
          <p:nvSpPr>
            <p:cNvPr id="345" name="1.5"/>
            <p:cNvSpPr txBox="1"/>
            <p:nvPr/>
          </p:nvSpPr>
          <p:spPr>
            <a:xfrm>
              <a:off x="662758" y="923201"/>
              <a:ext cx="495301"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1.5</a:t>
              </a:r>
            </a:p>
          </p:txBody>
        </p:sp>
        <p:sp>
          <p:nvSpPr>
            <p:cNvPr id="346" name="2"/>
            <p:cNvSpPr txBox="1"/>
            <p:nvPr/>
          </p:nvSpPr>
          <p:spPr>
            <a:xfrm>
              <a:off x="867843" y="-1"/>
              <a:ext cx="266701"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2</a:t>
              </a:r>
            </a:p>
          </p:txBody>
        </p:sp>
      </p:grpSp>
      <p:grpSp>
        <p:nvGrpSpPr>
          <p:cNvPr id="351" name="Group"/>
          <p:cNvGrpSpPr/>
          <p:nvPr/>
        </p:nvGrpSpPr>
        <p:grpSpPr>
          <a:xfrm>
            <a:off x="790565" y="5536303"/>
            <a:ext cx="11319830" cy="812801"/>
            <a:chOff x="0" y="0"/>
            <a:chExt cx="11319829" cy="812800"/>
          </a:xfrm>
        </p:grpSpPr>
        <p:pic>
          <p:nvPicPr>
            <p:cNvPr id="348" name="Image" descr="Image"/>
            <p:cNvPicPr>
              <a:picLocks noChangeAspect="1"/>
            </p:cNvPicPr>
            <p:nvPr/>
          </p:nvPicPr>
          <p:blipFill>
            <a:blip r:embed="rId4">
              <a:extLst/>
            </a:blip>
            <a:stretch>
              <a:fillRect/>
            </a:stretch>
          </p:blipFill>
          <p:spPr>
            <a:xfrm>
              <a:off x="0" y="0"/>
              <a:ext cx="5110364" cy="812800"/>
            </a:xfrm>
            <a:prstGeom prst="rect">
              <a:avLst/>
            </a:prstGeom>
            <a:ln w="12700" cap="flat">
              <a:noFill/>
              <a:miter lim="400000"/>
            </a:ln>
            <a:effectLst/>
          </p:spPr>
        </p:pic>
        <p:pic>
          <p:nvPicPr>
            <p:cNvPr id="349" name="Image" descr="Image"/>
            <p:cNvPicPr>
              <a:picLocks noChangeAspect="1"/>
            </p:cNvPicPr>
            <p:nvPr/>
          </p:nvPicPr>
          <p:blipFill>
            <a:blip r:embed="rId5">
              <a:extLst/>
            </a:blip>
            <a:stretch>
              <a:fillRect/>
            </a:stretch>
          </p:blipFill>
          <p:spPr>
            <a:xfrm>
              <a:off x="6129660" y="0"/>
              <a:ext cx="5190170" cy="812800"/>
            </a:xfrm>
            <a:prstGeom prst="rect">
              <a:avLst/>
            </a:prstGeom>
            <a:ln w="12700" cap="flat">
              <a:noFill/>
              <a:miter lim="400000"/>
            </a:ln>
            <a:effectLst/>
          </p:spPr>
        </p:pic>
        <p:sp>
          <p:nvSpPr>
            <p:cNvPr id="350" name="or"/>
            <p:cNvSpPr txBox="1"/>
            <p:nvPr/>
          </p:nvSpPr>
          <p:spPr>
            <a:xfrm>
              <a:off x="5419465" y="152399"/>
              <a:ext cx="401093"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or</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2" animBg="1" advAuto="0"/>
      <p:bldP spid="339" grpId="3" animBg="1" advAuto="0"/>
      <p:bldP spid="347" grpI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Nearest Neighbors in Probability Estimation"/>
          <p:cNvSpPr txBox="1">
            <a:spLocks noGrp="1"/>
          </p:cNvSpPr>
          <p:nvPr>
            <p:ph type="title"/>
          </p:nvPr>
        </p:nvSpPr>
        <p:spPr>
          <a:prstGeom prst="rect">
            <a:avLst/>
          </a:prstGeom>
        </p:spPr>
        <p:txBody>
          <a:bodyPr>
            <a:normAutofit fontScale="90000"/>
          </a:bodyPr>
          <a:lstStyle>
            <a:lvl1pPr defTabSz="484886">
              <a:spcBef>
                <a:spcPts val="1300"/>
              </a:spcBef>
              <a:defRPr sz="5810"/>
            </a:lvl1pPr>
          </a:lstStyle>
          <a:p>
            <a:r>
              <a:t>Nearest Neighbors in Probability Estimation</a:t>
            </a:r>
          </a:p>
        </p:txBody>
      </p:sp>
      <p:sp>
        <p:nvSpPr>
          <p:cNvPr id="35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grpSp>
        <p:nvGrpSpPr>
          <p:cNvPr id="371" name="Group"/>
          <p:cNvGrpSpPr/>
          <p:nvPr/>
        </p:nvGrpSpPr>
        <p:grpSpPr>
          <a:xfrm>
            <a:off x="1428587" y="3984900"/>
            <a:ext cx="7210832" cy="3683803"/>
            <a:chOff x="0" y="0"/>
            <a:chExt cx="7210830" cy="3683801"/>
          </a:xfrm>
        </p:grpSpPr>
        <p:grpSp>
          <p:nvGrpSpPr>
            <p:cNvPr id="369" name="Group"/>
            <p:cNvGrpSpPr/>
            <p:nvPr/>
          </p:nvGrpSpPr>
          <p:grpSpPr>
            <a:xfrm>
              <a:off x="1478352" y="108012"/>
              <a:ext cx="5732479" cy="3575790"/>
              <a:chOff x="0" y="0"/>
              <a:chExt cx="5732478" cy="3575788"/>
            </a:xfrm>
          </p:grpSpPr>
          <p:sp>
            <p:nvSpPr>
              <p:cNvPr id="355" name="Circle"/>
              <p:cNvSpPr/>
              <p:nvPr/>
            </p:nvSpPr>
            <p:spPr>
              <a:xfrm>
                <a:off x="2914964" y="1469223"/>
                <a:ext cx="254001" cy="254001"/>
              </a:xfrm>
              <a:prstGeom prst="ellipse">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sp>
            <p:nvSpPr>
              <p:cNvPr id="356" name="Circle"/>
              <p:cNvSpPr/>
              <p:nvPr/>
            </p:nvSpPr>
            <p:spPr>
              <a:xfrm>
                <a:off x="2299328" y="1456523"/>
                <a:ext cx="254001" cy="254001"/>
              </a:xfrm>
              <a:prstGeom prst="ellipse">
                <a:avLst/>
              </a:prstGeom>
              <a:blipFill rotWithShape="1">
                <a:blip r:embed="rId2"/>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359" name="Group"/>
              <p:cNvGrpSpPr/>
              <p:nvPr/>
            </p:nvGrpSpPr>
            <p:grpSpPr>
              <a:xfrm>
                <a:off x="4308946" y="548992"/>
                <a:ext cx="342901" cy="403650"/>
                <a:chOff x="0" y="0"/>
                <a:chExt cx="342900" cy="403649"/>
              </a:xfrm>
            </p:grpSpPr>
            <p:sp>
              <p:nvSpPr>
                <p:cNvPr id="357" name="Line"/>
                <p:cNvSpPr/>
                <p:nvPr/>
              </p:nvSpPr>
              <p:spPr>
                <a:xfrm>
                  <a:off x="0" y="201824"/>
                  <a:ext cx="342901" cy="1"/>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358" name="Line"/>
                <p:cNvSpPr/>
                <p:nvPr/>
              </p:nvSpPr>
              <p:spPr>
                <a:xfrm flipH="1">
                  <a:off x="171449" y="0"/>
                  <a:ext cx="1" cy="403650"/>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grpSp>
            <p:nvGrpSpPr>
              <p:cNvPr id="362" name="Group"/>
              <p:cNvGrpSpPr/>
              <p:nvPr/>
            </p:nvGrpSpPr>
            <p:grpSpPr>
              <a:xfrm>
                <a:off x="4085879" y="2003322"/>
                <a:ext cx="342901" cy="403651"/>
                <a:chOff x="0" y="0"/>
                <a:chExt cx="342900" cy="403649"/>
              </a:xfrm>
            </p:grpSpPr>
            <p:sp>
              <p:nvSpPr>
                <p:cNvPr id="360" name="Line"/>
                <p:cNvSpPr/>
                <p:nvPr/>
              </p:nvSpPr>
              <p:spPr>
                <a:xfrm>
                  <a:off x="0" y="201824"/>
                  <a:ext cx="342901" cy="1"/>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361" name="Line"/>
                <p:cNvSpPr/>
                <p:nvPr/>
              </p:nvSpPr>
              <p:spPr>
                <a:xfrm flipH="1">
                  <a:off x="171449" y="0"/>
                  <a:ext cx="1" cy="403650"/>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grpSp>
            <p:nvGrpSpPr>
              <p:cNvPr id="365" name="Group"/>
              <p:cNvGrpSpPr/>
              <p:nvPr/>
            </p:nvGrpSpPr>
            <p:grpSpPr>
              <a:xfrm>
                <a:off x="5389578" y="0"/>
                <a:ext cx="342901" cy="403650"/>
                <a:chOff x="0" y="0"/>
                <a:chExt cx="342900" cy="403649"/>
              </a:xfrm>
            </p:grpSpPr>
            <p:sp>
              <p:nvSpPr>
                <p:cNvPr id="363" name="Line"/>
                <p:cNvSpPr/>
                <p:nvPr/>
              </p:nvSpPr>
              <p:spPr>
                <a:xfrm>
                  <a:off x="0" y="201824"/>
                  <a:ext cx="342901" cy="1"/>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364" name="Line"/>
                <p:cNvSpPr/>
                <p:nvPr/>
              </p:nvSpPr>
              <p:spPr>
                <a:xfrm flipH="1">
                  <a:off x="171449" y="0"/>
                  <a:ext cx="1" cy="403650"/>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sp>
            <p:nvSpPr>
              <p:cNvPr id="366" name="Circle"/>
              <p:cNvSpPr/>
              <p:nvPr/>
            </p:nvSpPr>
            <p:spPr>
              <a:xfrm>
                <a:off x="181069" y="171182"/>
                <a:ext cx="254001" cy="254001"/>
              </a:xfrm>
              <a:prstGeom prst="ellipse">
                <a:avLst/>
              </a:prstGeom>
              <a:blipFill rotWithShape="1">
                <a:blip r:embed="rId2"/>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7" name="Circle"/>
              <p:cNvSpPr/>
              <p:nvPr/>
            </p:nvSpPr>
            <p:spPr>
              <a:xfrm>
                <a:off x="0" y="1861163"/>
                <a:ext cx="254000" cy="254001"/>
              </a:xfrm>
              <a:prstGeom prst="ellipse">
                <a:avLst/>
              </a:prstGeom>
              <a:blipFill rotWithShape="1">
                <a:blip r:embed="rId2"/>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8" name="Circle"/>
              <p:cNvSpPr/>
              <p:nvPr/>
            </p:nvSpPr>
            <p:spPr>
              <a:xfrm>
                <a:off x="1547511" y="3321788"/>
                <a:ext cx="254001" cy="254001"/>
              </a:xfrm>
              <a:prstGeom prst="ellipse">
                <a:avLst/>
              </a:prstGeom>
              <a:blipFill rotWithShape="1">
                <a:blip r:embed="rId2"/>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sp>
          <p:nvSpPr>
            <p:cNvPr id="370" name="k = 3"/>
            <p:cNvSpPr txBox="1"/>
            <p:nvPr/>
          </p:nvSpPr>
          <p:spPr>
            <a:xfrm>
              <a:off x="-1" y="-1"/>
              <a:ext cx="773312"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k = 3</a:t>
              </a:r>
            </a:p>
          </p:txBody>
        </p:sp>
      </p:grpSp>
      <p:grpSp>
        <p:nvGrpSpPr>
          <p:cNvPr id="376" name="Group"/>
          <p:cNvGrpSpPr/>
          <p:nvPr/>
        </p:nvGrpSpPr>
        <p:grpSpPr>
          <a:xfrm>
            <a:off x="8840007" y="5043275"/>
            <a:ext cx="2736206" cy="508001"/>
            <a:chOff x="-390152" y="0"/>
            <a:chExt cx="2736205" cy="508000"/>
          </a:xfrm>
        </p:grpSpPr>
        <p:sp>
          <p:nvSpPr>
            <p:cNvPr id="372" name="probability(      ) = ?"/>
            <p:cNvSpPr txBox="1"/>
            <p:nvPr/>
          </p:nvSpPr>
          <p:spPr>
            <a:xfrm>
              <a:off x="-390153" y="-1"/>
              <a:ext cx="2736206"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probability(      ) = ?</a:t>
              </a:r>
            </a:p>
          </p:txBody>
        </p:sp>
        <p:grpSp>
          <p:nvGrpSpPr>
            <p:cNvPr id="375" name="Group"/>
            <p:cNvGrpSpPr/>
            <p:nvPr/>
          </p:nvGrpSpPr>
          <p:grpSpPr>
            <a:xfrm>
              <a:off x="1329996" y="52175"/>
              <a:ext cx="342901" cy="403650"/>
              <a:chOff x="0" y="0"/>
              <a:chExt cx="342900" cy="403649"/>
            </a:xfrm>
          </p:grpSpPr>
          <p:sp>
            <p:nvSpPr>
              <p:cNvPr id="373" name="Line"/>
              <p:cNvSpPr/>
              <p:nvPr/>
            </p:nvSpPr>
            <p:spPr>
              <a:xfrm>
                <a:off x="0" y="201824"/>
                <a:ext cx="342901" cy="1"/>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374" name="Line"/>
              <p:cNvSpPr/>
              <p:nvPr/>
            </p:nvSpPr>
            <p:spPr>
              <a:xfrm flipH="1">
                <a:off x="171449" y="0"/>
                <a:ext cx="1" cy="403650"/>
              </a:xfrm>
              <a:prstGeom prst="line">
                <a:avLst/>
              </a:prstGeom>
              <a:noFill/>
              <a:ln w="762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grpSp>
      <p:grpSp>
        <p:nvGrpSpPr>
          <p:cNvPr id="379" name="Group"/>
          <p:cNvGrpSpPr/>
          <p:nvPr/>
        </p:nvGrpSpPr>
        <p:grpSpPr>
          <a:xfrm>
            <a:off x="8840007" y="5665198"/>
            <a:ext cx="2736206" cy="508001"/>
            <a:chOff x="-390152" y="0"/>
            <a:chExt cx="2736205" cy="508000"/>
          </a:xfrm>
        </p:grpSpPr>
        <p:sp>
          <p:nvSpPr>
            <p:cNvPr id="377" name="probability(      ) = ?"/>
            <p:cNvSpPr txBox="1"/>
            <p:nvPr/>
          </p:nvSpPr>
          <p:spPr>
            <a:xfrm>
              <a:off x="-390153" y="-1"/>
              <a:ext cx="2736206"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r>
                <a:t>probability(      ) = ?</a:t>
              </a:r>
            </a:p>
          </p:txBody>
        </p:sp>
        <p:sp>
          <p:nvSpPr>
            <p:cNvPr id="378" name="Circle"/>
            <p:cNvSpPr/>
            <p:nvPr/>
          </p:nvSpPr>
          <p:spPr>
            <a:xfrm>
              <a:off x="1374446" y="127000"/>
              <a:ext cx="254001" cy="254000"/>
            </a:xfrm>
            <a:prstGeom prst="ellipse">
              <a:avLst/>
            </a:prstGeom>
            <a:blipFill rotWithShape="1">
              <a:blip r:embed="rId2"/>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1" animBg="1" advAuto="0"/>
      <p:bldP spid="376" grpId="2" animBg="1" advAuto="0"/>
      <p:bldP spid="379" grpId="3"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Nearest Neighbors in Regression"/>
          <p:cNvSpPr txBox="1">
            <a:spLocks noGrp="1"/>
          </p:cNvSpPr>
          <p:nvPr>
            <p:ph type="title"/>
          </p:nvPr>
        </p:nvSpPr>
        <p:spPr>
          <a:prstGeom prst="rect">
            <a:avLst/>
          </a:prstGeom>
        </p:spPr>
        <p:txBody>
          <a:bodyPr>
            <a:normAutofit fontScale="90000"/>
          </a:bodyPr>
          <a:lstStyle/>
          <a:p>
            <a:r>
              <a:t>Nearest Neighbors in Regression</a:t>
            </a:r>
          </a:p>
        </p:txBody>
      </p:sp>
      <p:sp>
        <p:nvSpPr>
          <p:cNvPr id="38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
        <p:nvSpPr>
          <p:cNvPr id="383" name="Circle"/>
          <p:cNvSpPr/>
          <p:nvPr/>
        </p:nvSpPr>
        <p:spPr>
          <a:xfrm>
            <a:off x="5821904" y="5562136"/>
            <a:ext cx="254001" cy="254001"/>
          </a:xfrm>
          <a:prstGeom prst="ellipse">
            <a:avLst/>
          </a:prstGeom>
          <a:ln w="25400">
            <a:solidFill>
              <a:srgbClr val="66635F"/>
            </a:solidFill>
            <a:miter lim="400000"/>
          </a:ln>
        </p:spPr>
        <p:txBody>
          <a:bodyPr lIns="50800" tIns="50800" rIns="50800" bIns="50800" anchor="ctr"/>
          <a:lstStyle/>
          <a:p>
            <a:pPr>
              <a:defRPr sz="3200"/>
            </a:pPr>
            <a:endParaRPr/>
          </a:p>
        </p:txBody>
      </p:sp>
      <p:sp>
        <p:nvSpPr>
          <p:cNvPr id="384" name="Circle"/>
          <p:cNvSpPr/>
          <p:nvPr/>
        </p:nvSpPr>
        <p:spPr>
          <a:xfrm>
            <a:off x="5206269" y="5549436"/>
            <a:ext cx="254001" cy="254001"/>
          </a:xfrm>
          <a:prstGeom prst="ellipse">
            <a:avLst/>
          </a:prstGeom>
          <a:blipFill>
            <a:blip r:embed="rId2"/>
          </a:blip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385" name="Circle"/>
          <p:cNvSpPr/>
          <p:nvPr/>
        </p:nvSpPr>
        <p:spPr>
          <a:xfrm>
            <a:off x="3088009" y="4264096"/>
            <a:ext cx="254001" cy="254001"/>
          </a:xfrm>
          <a:prstGeom prst="ellipse">
            <a:avLst/>
          </a:prstGeom>
          <a:blipFill>
            <a:blip r:embed="rId3"/>
          </a:blip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386" name="Circle"/>
          <p:cNvSpPr/>
          <p:nvPr/>
        </p:nvSpPr>
        <p:spPr>
          <a:xfrm>
            <a:off x="2906940" y="5954076"/>
            <a:ext cx="254001" cy="254001"/>
          </a:xfrm>
          <a:prstGeom prst="ellipse">
            <a:avLst/>
          </a:prstGeom>
          <a:blipFill>
            <a:blip r:embed="rId4"/>
          </a:blip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387" name="Circle"/>
          <p:cNvSpPr/>
          <p:nvPr/>
        </p:nvSpPr>
        <p:spPr>
          <a:xfrm>
            <a:off x="4454451" y="7414702"/>
            <a:ext cx="254001" cy="254001"/>
          </a:xfrm>
          <a:prstGeom prst="ellipse">
            <a:avLst/>
          </a:prstGeom>
          <a:blipFill>
            <a:blip r:embed="rId5"/>
          </a:blip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388" name="k = 3"/>
          <p:cNvSpPr txBox="1"/>
          <p:nvPr/>
        </p:nvSpPr>
        <p:spPr>
          <a:xfrm>
            <a:off x="1428587" y="3984900"/>
            <a:ext cx="773312"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k = 3</a:t>
            </a:r>
          </a:p>
        </p:txBody>
      </p:sp>
      <p:sp>
        <p:nvSpPr>
          <p:cNvPr id="389" name="Circle"/>
          <p:cNvSpPr/>
          <p:nvPr/>
        </p:nvSpPr>
        <p:spPr>
          <a:xfrm>
            <a:off x="6940739" y="4854572"/>
            <a:ext cx="254001" cy="254001"/>
          </a:xfrm>
          <a:prstGeom prst="ellipse">
            <a:avLst/>
          </a:prstGeom>
          <a:blipFill>
            <a:blip r:embed="rId6"/>
          </a:blip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390" name="Circle"/>
          <p:cNvSpPr/>
          <p:nvPr/>
        </p:nvSpPr>
        <p:spPr>
          <a:xfrm>
            <a:off x="7230809" y="6304921"/>
            <a:ext cx="254001" cy="254001"/>
          </a:xfrm>
          <a:prstGeom prst="ellipse">
            <a:avLst/>
          </a:prstGeom>
          <a:blipFill>
            <a:blip r:embed="rId7"/>
          </a:blip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391" name="Circle"/>
          <p:cNvSpPr/>
          <p:nvPr/>
        </p:nvSpPr>
        <p:spPr>
          <a:xfrm>
            <a:off x="9043746" y="4111900"/>
            <a:ext cx="254001" cy="254001"/>
          </a:xfrm>
          <a:prstGeom prst="ellipse">
            <a:avLst/>
          </a:prstGeom>
          <a:blipFill>
            <a:blip r:embed="rId2"/>
          </a:blip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392" name="Circle"/>
          <p:cNvSpPr/>
          <p:nvPr/>
        </p:nvSpPr>
        <p:spPr>
          <a:xfrm>
            <a:off x="5206268" y="3416308"/>
            <a:ext cx="254001" cy="254001"/>
          </a:xfrm>
          <a:prstGeom prst="ellipse">
            <a:avLst/>
          </a:prstGeom>
          <a:blipFill>
            <a:blip r:embed="rId8"/>
          </a:blip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393" name="Circle"/>
          <p:cNvSpPr/>
          <p:nvPr/>
        </p:nvSpPr>
        <p:spPr>
          <a:xfrm>
            <a:off x="8741590" y="7414702"/>
            <a:ext cx="254001" cy="254001"/>
          </a:xfrm>
          <a:prstGeom prst="ellipse">
            <a:avLst/>
          </a:prstGeom>
          <a:blipFill>
            <a:blip r:embed="rId9"/>
          </a:blip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394" name="2"/>
          <p:cNvSpPr txBox="1"/>
          <p:nvPr/>
        </p:nvSpPr>
        <p:spPr>
          <a:xfrm>
            <a:off x="4930786" y="4908567"/>
            <a:ext cx="266701"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2</a:t>
            </a:r>
          </a:p>
        </p:txBody>
      </p:sp>
      <p:sp>
        <p:nvSpPr>
          <p:cNvPr id="395" name="1.5"/>
          <p:cNvSpPr txBox="1"/>
          <p:nvPr/>
        </p:nvSpPr>
        <p:spPr>
          <a:xfrm>
            <a:off x="6732251" y="4262047"/>
            <a:ext cx="495301"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1.5</a:t>
            </a:r>
          </a:p>
        </p:txBody>
      </p:sp>
      <p:sp>
        <p:nvSpPr>
          <p:cNvPr id="396" name="2.5"/>
          <p:cNvSpPr txBox="1"/>
          <p:nvPr/>
        </p:nvSpPr>
        <p:spPr>
          <a:xfrm>
            <a:off x="6953038" y="5718300"/>
            <a:ext cx="495301"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2.5</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kNN Different Names"/>
          <p:cNvSpPr txBox="1">
            <a:spLocks noGrp="1"/>
          </p:cNvSpPr>
          <p:nvPr>
            <p:ph type="title"/>
          </p:nvPr>
        </p:nvSpPr>
        <p:spPr>
          <a:prstGeom prst="rect">
            <a:avLst/>
          </a:prstGeom>
        </p:spPr>
        <p:txBody>
          <a:bodyPr/>
          <a:lstStyle/>
          <a:p>
            <a:r>
              <a:t>kNN Different Names</a:t>
            </a:r>
          </a:p>
        </p:txBody>
      </p:sp>
      <p:sp>
        <p:nvSpPr>
          <p:cNvPr id="400" name="Memory-Based Reasoning…"/>
          <p:cNvSpPr txBox="1">
            <a:spLocks noGrp="1"/>
          </p:cNvSpPr>
          <p:nvPr>
            <p:ph type="body" idx="1"/>
          </p:nvPr>
        </p:nvSpPr>
        <p:spPr>
          <a:prstGeom prst="rect">
            <a:avLst/>
          </a:prstGeom>
        </p:spPr>
        <p:txBody>
          <a:bodyPr/>
          <a:lstStyle/>
          <a:p>
            <a:r>
              <a:t>Memory-Based Reasoning</a:t>
            </a:r>
          </a:p>
          <a:p>
            <a:r>
              <a:t>Example-Based Reasoning</a:t>
            </a:r>
          </a:p>
          <a:p>
            <a:r>
              <a:t>Instance-Based Learning</a:t>
            </a:r>
          </a:p>
          <a:p>
            <a:r>
              <a:t>Case-Based Reasoning</a:t>
            </a:r>
          </a:p>
          <a:p>
            <a:r>
              <a:t>Lazy Learning</a:t>
            </a:r>
          </a:p>
          <a:p>
            <a:pPr lvl="1"/>
            <a:r>
              <a:t>Defer the decision to generalize beyond the training examples till a new instance is encountered</a:t>
            </a:r>
          </a:p>
        </p:txBody>
      </p:sp>
      <p:sp>
        <p:nvSpPr>
          <p:cNvPr id="40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Summary"/>
          <p:cNvSpPr txBox="1">
            <a:spLocks noGrp="1"/>
          </p:cNvSpPr>
          <p:nvPr>
            <p:ph type="title"/>
          </p:nvPr>
        </p:nvSpPr>
        <p:spPr>
          <a:prstGeom prst="rect">
            <a:avLst/>
          </a:prstGeom>
        </p:spPr>
        <p:txBody>
          <a:bodyPr/>
          <a:lstStyle/>
          <a:p>
            <a:pPr lvl="1"/>
            <a:r>
              <a:t>Summary</a:t>
            </a:r>
          </a:p>
        </p:txBody>
      </p:sp>
      <p:sp>
        <p:nvSpPr>
          <p:cNvPr id="404" name="Whenever we have a new point to predict, we find its K nearest neighbors from the training data.…"/>
          <p:cNvSpPr txBox="1">
            <a:spLocks noGrp="1"/>
          </p:cNvSpPr>
          <p:nvPr>
            <p:ph type="body" idx="1"/>
          </p:nvPr>
        </p:nvSpPr>
        <p:spPr>
          <a:xfrm>
            <a:off x="508000" y="2324100"/>
            <a:ext cx="11988800" cy="6400800"/>
          </a:xfrm>
          <a:prstGeom prst="rect">
            <a:avLst/>
          </a:prstGeom>
        </p:spPr>
        <p:txBody>
          <a:bodyPr/>
          <a:lstStyle/>
          <a:p>
            <a:pPr marL="441705" indent="-441705" defTabSz="549148">
              <a:spcBef>
                <a:spcPts val="2200"/>
              </a:spcBef>
              <a:defRPr sz="3384"/>
            </a:pPr>
            <a:r>
              <a:t>Whenever we have a new point to predict, we find its K nearest neighbors from the training data.</a:t>
            </a:r>
          </a:p>
          <a:p>
            <a:pPr marL="441705" indent="-441705" defTabSz="549148">
              <a:spcBef>
                <a:spcPts val="2200"/>
              </a:spcBef>
              <a:defRPr sz="3384"/>
            </a:pPr>
            <a:r>
              <a:t>Produces nonlinear decision boundaries</a:t>
            </a:r>
          </a:p>
          <a:p>
            <a:pPr marL="441705" indent="-441705" defTabSz="549148">
              <a:spcBef>
                <a:spcPts val="2200"/>
              </a:spcBef>
              <a:defRPr sz="3384"/>
            </a:pPr>
            <a:r>
              <a:t>No model is built - simply looking up the nearest neighbors</a:t>
            </a:r>
          </a:p>
          <a:p>
            <a:pPr marL="441705" indent="-441705" defTabSz="549148">
              <a:spcBef>
                <a:spcPts val="2200"/>
              </a:spcBef>
              <a:defRPr sz="3384"/>
            </a:pPr>
            <a:r>
              <a:t>Trivial to train (no training at all except figuring out K), slow to classify</a:t>
            </a:r>
          </a:p>
          <a:p>
            <a:pPr marL="441705" indent="-441705" defTabSz="549148">
              <a:spcBef>
                <a:spcPts val="2200"/>
              </a:spcBef>
              <a:defRPr sz="3384"/>
            </a:pPr>
            <a:r>
              <a:t>Memory and CPU cost</a:t>
            </a:r>
          </a:p>
          <a:p>
            <a:pPr marL="441705" indent="-441705" defTabSz="549148">
              <a:spcBef>
                <a:spcPts val="2200"/>
              </a:spcBef>
              <a:defRPr sz="3384">
                <a:solidFill>
                  <a:schemeClr val="accent5">
                    <a:hueOff val="-375889"/>
                    <a:satOff val="-9195"/>
                    <a:lumOff val="-14901"/>
                  </a:schemeClr>
                </a:solidFill>
              </a:defRPr>
            </a:pPr>
            <a:r>
              <a:t>Need to scale attributes</a:t>
            </a:r>
          </a:p>
        </p:txBody>
      </p:sp>
      <p:sp>
        <p:nvSpPr>
          <p:cNvPr id="40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Nearest Neighbors for Predictive Modeling"/>
          <p:cNvSpPr txBox="1">
            <a:spLocks noGrp="1"/>
          </p:cNvSpPr>
          <p:nvPr>
            <p:ph type="title"/>
          </p:nvPr>
        </p:nvSpPr>
        <p:spPr>
          <a:prstGeom prst="rect">
            <a:avLst/>
          </a:prstGeom>
        </p:spPr>
        <p:txBody>
          <a:bodyPr>
            <a:normAutofit fontScale="90000"/>
          </a:bodyPr>
          <a:lstStyle>
            <a:lvl1pPr defTabSz="502412">
              <a:spcBef>
                <a:spcPts val="1300"/>
              </a:spcBef>
              <a:defRPr sz="6020"/>
            </a:lvl1pPr>
          </a:lstStyle>
          <a:p>
            <a:r>
              <a:t>Nearest Neighbors for Predictive Modeling</a:t>
            </a:r>
          </a:p>
        </p:txBody>
      </p:sp>
      <p:sp>
        <p:nvSpPr>
          <p:cNvPr id="188" name="Similarity in predictive modeling:…"/>
          <p:cNvSpPr txBox="1">
            <a:spLocks noGrp="1"/>
          </p:cNvSpPr>
          <p:nvPr>
            <p:ph type="body" sz="half" idx="1"/>
          </p:nvPr>
        </p:nvSpPr>
        <p:spPr>
          <a:xfrm>
            <a:off x="508000" y="2178050"/>
            <a:ext cx="11988800" cy="2824629"/>
          </a:xfrm>
          <a:prstGeom prst="rect">
            <a:avLst/>
          </a:prstGeom>
        </p:spPr>
        <p:txBody>
          <a:bodyPr/>
          <a:lstStyle/>
          <a:p>
            <a:pPr marL="352425" indent="-352425" defTabSz="438150">
              <a:spcBef>
                <a:spcPts val="1800"/>
              </a:spcBef>
              <a:defRPr sz="2700"/>
            </a:pPr>
            <a:r>
              <a:t>Similarity in predictive modeling:</a:t>
            </a:r>
          </a:p>
          <a:p>
            <a:pPr marL="704850" lvl="1" indent="-352425" defTabSz="438150">
              <a:spcBef>
                <a:spcPts val="900"/>
              </a:spcBef>
              <a:defRPr sz="2700"/>
            </a:pPr>
            <a:r>
              <a:t>Given a new example, we find </a:t>
            </a:r>
            <a:r>
              <a:rPr i="1"/>
              <a:t>similar</a:t>
            </a:r>
            <a:r>
              <a:t> ones in the training example and predict the new example’s target value based on the nearest neighbors’ (known) target values</a:t>
            </a:r>
          </a:p>
          <a:p>
            <a:pPr marL="704850" lvl="1" indent="-352425" defTabSz="438150">
              <a:spcBef>
                <a:spcPts val="900"/>
              </a:spcBef>
              <a:defRPr sz="2700"/>
            </a:pPr>
            <a:r>
              <a:t>Similar examples are those that have small distances to the new example</a:t>
            </a:r>
          </a:p>
        </p:txBody>
      </p:sp>
      <p:sp>
        <p:nvSpPr>
          <p:cNvPr id="189"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pic>
        <p:nvPicPr>
          <p:cNvPr id="190" name="dsfb_0602.png" descr="dsfb_0602.png"/>
          <p:cNvPicPr>
            <a:picLocks noChangeAspect="1"/>
          </p:cNvPicPr>
          <p:nvPr/>
        </p:nvPicPr>
        <p:blipFill>
          <a:blip r:embed="rId2">
            <a:extLst/>
          </a:blip>
          <a:stretch>
            <a:fillRect/>
          </a:stretch>
        </p:blipFill>
        <p:spPr>
          <a:xfrm>
            <a:off x="4071011" y="5147442"/>
            <a:ext cx="4862778" cy="3966095"/>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Nearest Neighbors for Classification"/>
          <p:cNvSpPr txBox="1">
            <a:spLocks noGrp="1"/>
          </p:cNvSpPr>
          <p:nvPr>
            <p:ph type="title"/>
          </p:nvPr>
        </p:nvSpPr>
        <p:spPr>
          <a:prstGeom prst="rect">
            <a:avLst/>
          </a:prstGeom>
        </p:spPr>
        <p:txBody>
          <a:bodyPr>
            <a:normAutofit fontScale="90000"/>
          </a:bodyPr>
          <a:lstStyle>
            <a:lvl1pPr defTabSz="572516">
              <a:spcBef>
                <a:spcPts val="1500"/>
              </a:spcBef>
              <a:defRPr sz="6860"/>
            </a:lvl1pPr>
          </a:lstStyle>
          <a:p>
            <a:r>
              <a:t>Nearest Neighbors for Classification</a:t>
            </a:r>
          </a:p>
        </p:txBody>
      </p:sp>
      <p:sp>
        <p:nvSpPr>
          <p:cNvPr id="193"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pic>
        <p:nvPicPr>
          <p:cNvPr id="194" name="Screenshot 2016-10-18 15.25.08.png" descr="Screenshot 2016-10-18 15.25.08.png"/>
          <p:cNvPicPr>
            <a:picLocks noChangeAspect="1"/>
          </p:cNvPicPr>
          <p:nvPr/>
        </p:nvPicPr>
        <p:blipFill>
          <a:blip r:embed="rId3">
            <a:extLst/>
          </a:blip>
          <a:stretch>
            <a:fillRect/>
          </a:stretch>
        </p:blipFill>
        <p:spPr>
          <a:xfrm>
            <a:off x="1276193" y="2576018"/>
            <a:ext cx="10704838" cy="3794626"/>
          </a:xfrm>
          <a:prstGeom prst="rect">
            <a:avLst/>
          </a:prstGeom>
          <a:ln w="12700">
            <a:miter lim="400000"/>
          </a:ln>
        </p:spPr>
      </p:pic>
      <p:sp>
        <p:nvSpPr>
          <p:cNvPr id="195" name="Rectangle"/>
          <p:cNvSpPr/>
          <p:nvPr/>
        </p:nvSpPr>
        <p:spPr>
          <a:xfrm>
            <a:off x="7361611" y="2576019"/>
            <a:ext cx="4700242" cy="3836015"/>
          </a:xfrm>
          <a:prstGeom prst="rect">
            <a:avLst/>
          </a:prstGeom>
          <a:solidFill>
            <a:srgbClr val="F4F1EA"/>
          </a:solid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196" name="Who’s David’s nearest neighbor?"/>
          <p:cNvSpPr txBox="1"/>
          <p:nvPr/>
        </p:nvSpPr>
        <p:spPr>
          <a:xfrm>
            <a:off x="1170674" y="6431245"/>
            <a:ext cx="5126702" cy="546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700">
                <a:solidFill>
                  <a:schemeClr val="accent5">
                    <a:hueOff val="-375889"/>
                    <a:satOff val="-9195"/>
                    <a:lumOff val="-14901"/>
                  </a:schemeClr>
                </a:solidFill>
              </a:defRPr>
            </a:lvl1pPr>
          </a:lstStyle>
          <a:p>
            <a:r>
              <a:t>Who’s David’s nearest neighbor?</a:t>
            </a:r>
          </a:p>
        </p:txBody>
      </p:sp>
      <p:grpSp>
        <p:nvGrpSpPr>
          <p:cNvPr id="200" name="Group"/>
          <p:cNvGrpSpPr/>
          <p:nvPr/>
        </p:nvGrpSpPr>
        <p:grpSpPr>
          <a:xfrm>
            <a:off x="1248910" y="3587685"/>
            <a:ext cx="10633142" cy="2624374"/>
            <a:chOff x="0" y="0"/>
            <a:chExt cx="10633141" cy="2624373"/>
          </a:xfrm>
        </p:grpSpPr>
        <p:sp>
          <p:nvSpPr>
            <p:cNvPr id="197" name="Rectangle"/>
            <p:cNvSpPr/>
            <p:nvPr/>
          </p:nvSpPr>
          <p:spPr>
            <a:xfrm>
              <a:off x="12288" y="516735"/>
              <a:ext cx="10620854" cy="410395"/>
            </a:xfrm>
            <a:prstGeom prst="rect">
              <a:avLst/>
            </a:prstGeom>
            <a:blipFill rotWithShape="1">
              <a:blip r:embed="rId4">
                <a:alphaModFix amt="52007"/>
              </a:blip>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98" name="Rectangle"/>
            <p:cNvSpPr/>
            <p:nvPr/>
          </p:nvSpPr>
          <p:spPr>
            <a:xfrm>
              <a:off x="0" y="0"/>
              <a:ext cx="10620853" cy="374807"/>
            </a:xfrm>
            <a:prstGeom prst="rect">
              <a:avLst/>
            </a:prstGeom>
            <a:blipFill rotWithShape="1">
              <a:blip r:embed="rId4">
                <a:alphaModFix amt="52007"/>
              </a:blip>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99" name="Rectangle"/>
            <p:cNvSpPr/>
            <p:nvPr/>
          </p:nvSpPr>
          <p:spPr>
            <a:xfrm>
              <a:off x="12288" y="2249567"/>
              <a:ext cx="10620854" cy="374807"/>
            </a:xfrm>
            <a:prstGeom prst="rect">
              <a:avLst/>
            </a:prstGeom>
            <a:blipFill rotWithShape="1">
              <a:blip r:embed="rId4">
                <a:alphaModFix amt="52007"/>
              </a:blip>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sp>
        <p:nvSpPr>
          <p:cNvPr id="201" name="Things we need to consider…"/>
          <p:cNvSpPr txBox="1"/>
          <p:nvPr/>
        </p:nvSpPr>
        <p:spPr>
          <a:xfrm>
            <a:off x="879718" y="7037946"/>
            <a:ext cx="11497787" cy="211414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marL="324231" indent="-324231" algn="l" defTabSz="403097">
              <a:spcBef>
                <a:spcPts val="1600"/>
              </a:spcBef>
              <a:buClr>
                <a:srgbClr val="929292"/>
              </a:buClr>
              <a:buSzPct val="60000"/>
              <a:buFont typeface="Zapf Dingbats"/>
              <a:buChar char="❖"/>
              <a:defRPr sz="2484"/>
            </a:pPr>
            <a:r>
              <a:t>Things we need to consider</a:t>
            </a:r>
          </a:p>
          <a:p>
            <a:pPr marL="648462" lvl="1" indent="-324231" algn="l" defTabSz="403097">
              <a:spcBef>
                <a:spcPts val="800"/>
              </a:spcBef>
              <a:buClr>
                <a:srgbClr val="929292"/>
              </a:buClr>
              <a:buSzPct val="60000"/>
              <a:buFont typeface="Zapf Dingbats"/>
              <a:buChar char="❖"/>
              <a:defRPr sz="2484"/>
            </a:pPr>
            <a:r>
              <a:t>How many neighbors? (k = ?)</a:t>
            </a:r>
          </a:p>
          <a:p>
            <a:pPr marL="648462" lvl="1" indent="-324231" algn="l" defTabSz="403097">
              <a:spcBef>
                <a:spcPts val="800"/>
              </a:spcBef>
              <a:buClr>
                <a:srgbClr val="929292"/>
              </a:buClr>
              <a:buSzPct val="60000"/>
              <a:buFont typeface="Zapf Dingbats"/>
              <a:buChar char="❖"/>
              <a:defRPr sz="2484"/>
            </a:pPr>
            <a:r>
              <a:t>How to combine their labels? (e.g., </a:t>
            </a:r>
            <a:r>
              <a:rPr b="1"/>
              <a:t>majority vote</a:t>
            </a:r>
            <a:r>
              <a:t>)</a:t>
            </a:r>
          </a:p>
          <a:p>
            <a:pPr marL="648462" lvl="1" indent="-324231" algn="l" defTabSz="403097">
              <a:spcBef>
                <a:spcPts val="800"/>
              </a:spcBef>
              <a:buClr>
                <a:srgbClr val="929292"/>
              </a:buClr>
              <a:buSzPct val="60000"/>
              <a:buFont typeface="Zapf Dingbats"/>
              <a:buChar char="❖"/>
              <a:defRPr sz="2484"/>
            </a:pPr>
            <a:r>
              <a:t>Vary the influence of neighbors based on distance?</a:t>
            </a:r>
          </a:p>
        </p:txBody>
      </p:sp>
      <p:sp>
        <p:nvSpPr>
          <p:cNvPr id="202" name="Rectangle"/>
          <p:cNvSpPr/>
          <p:nvPr/>
        </p:nvSpPr>
        <p:spPr>
          <a:xfrm>
            <a:off x="5428223" y="2501819"/>
            <a:ext cx="1945638" cy="3846795"/>
          </a:xfrm>
          <a:prstGeom prst="rect">
            <a:avLst/>
          </a:prstGeom>
          <a:ln w="25400">
            <a:solidFill>
              <a:srgbClr val="0433FF"/>
            </a:solidFill>
            <a:miter lim="400000"/>
          </a:ln>
        </p:spPr>
        <p:txBody>
          <a:bodyPr lIns="50800" tIns="50800" rIns="50800" bIns="50800" anchor="ctr"/>
          <a:lstStyle/>
          <a:p>
            <a:pPr>
              <a:defRPr sz="3200"/>
            </a:pPr>
            <a:endParaRPr/>
          </a:p>
        </p:txBody>
      </p:sp>
      <p:sp>
        <p:nvSpPr>
          <p:cNvPr id="203" name="Target Variable"/>
          <p:cNvSpPr txBox="1"/>
          <p:nvPr/>
        </p:nvSpPr>
        <p:spPr>
          <a:xfrm>
            <a:off x="5431879" y="2007417"/>
            <a:ext cx="2141042"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rgbClr val="0433FF"/>
                </a:solidFill>
              </a:defRPr>
            </a:lvl1pPr>
          </a:lstStyle>
          <a:p>
            <a:r>
              <a:t>Target Variable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19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1" animBg="1" advAuto="0"/>
      <p:bldP spid="200" grpId="2"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Nearest Neighbors in Classification - how many neighbors?"/>
          <p:cNvSpPr txBox="1">
            <a:spLocks noGrp="1"/>
          </p:cNvSpPr>
          <p:nvPr>
            <p:ph type="title"/>
          </p:nvPr>
        </p:nvSpPr>
        <p:spPr>
          <a:prstGeom prst="rect">
            <a:avLst/>
          </a:prstGeom>
        </p:spPr>
        <p:txBody>
          <a:bodyPr>
            <a:normAutofit fontScale="90000"/>
          </a:bodyPr>
          <a:lstStyle>
            <a:lvl1pPr defTabSz="350520">
              <a:spcBef>
                <a:spcPts val="900"/>
              </a:spcBef>
              <a:defRPr sz="4200"/>
            </a:lvl1pPr>
          </a:lstStyle>
          <a:p>
            <a:r>
              <a:t>Nearest Neighbors in Classification - how many neighbors?</a:t>
            </a:r>
          </a:p>
        </p:txBody>
      </p:sp>
      <p:sp>
        <p:nvSpPr>
          <p:cNvPr id="208" name="k-NN…"/>
          <p:cNvSpPr txBox="1">
            <a:spLocks noGrp="1"/>
          </p:cNvSpPr>
          <p:nvPr>
            <p:ph type="body" idx="1"/>
          </p:nvPr>
        </p:nvSpPr>
        <p:spPr>
          <a:xfrm>
            <a:off x="508000" y="2446208"/>
            <a:ext cx="11988800" cy="5098495"/>
          </a:xfrm>
          <a:prstGeom prst="rect">
            <a:avLst/>
          </a:prstGeom>
        </p:spPr>
        <p:txBody>
          <a:bodyPr/>
          <a:lstStyle/>
          <a:p>
            <a:pPr marL="404113" indent="-404113" defTabSz="502412">
              <a:spcBef>
                <a:spcPts val="2000"/>
              </a:spcBef>
              <a:defRPr sz="3096"/>
            </a:pPr>
            <a:r>
              <a:t>k-NN</a:t>
            </a:r>
          </a:p>
          <a:p>
            <a:pPr marL="808227" lvl="1" indent="-404113" defTabSz="502412">
              <a:spcBef>
                <a:spcPts val="1000"/>
              </a:spcBef>
              <a:defRPr sz="3096"/>
            </a:pPr>
            <a:r>
              <a:t>Nearest neighbor algorithm that uses k neighbors</a:t>
            </a:r>
          </a:p>
          <a:p>
            <a:pPr marL="808227" lvl="1" indent="-404113" defTabSz="502412">
              <a:spcBef>
                <a:spcPts val="1000"/>
              </a:spcBef>
              <a:defRPr sz="3096"/>
            </a:pPr>
            <a:r>
              <a:rPr i="1"/>
              <a:t>k is a complexity parameter</a:t>
            </a:r>
            <a:r>
              <a:t>: the greater k is the more the estimates are smoothed out among neighbors</a:t>
            </a:r>
          </a:p>
          <a:p>
            <a:pPr marL="808227" lvl="1" indent="-404113" defTabSz="502412">
              <a:spcBef>
                <a:spcPts val="1000"/>
              </a:spcBef>
              <a:defRPr sz="3096"/>
            </a:pPr>
            <a:endParaRPr/>
          </a:p>
          <a:p>
            <a:pPr marL="808227" lvl="1" indent="-404113" defTabSz="502412">
              <a:spcBef>
                <a:spcPts val="1000"/>
              </a:spcBef>
              <a:defRPr sz="3096"/>
            </a:pPr>
            <a:endParaRPr/>
          </a:p>
          <a:p>
            <a:pPr marL="404113" indent="-404113" defTabSz="502412">
              <a:spcBef>
                <a:spcPts val="1000"/>
              </a:spcBef>
              <a:defRPr sz="3096"/>
            </a:pPr>
            <a:r>
              <a:t>Output of k-NN </a:t>
            </a:r>
          </a:p>
          <a:p>
            <a:pPr marL="808227" lvl="1" indent="-404113" defTabSz="502412">
              <a:spcBef>
                <a:spcPts val="1000"/>
              </a:spcBef>
              <a:defRPr sz="3096"/>
            </a:pPr>
            <a:r>
              <a:t>k and all training data</a:t>
            </a:r>
          </a:p>
        </p:txBody>
      </p:sp>
      <p:sp>
        <p:nvSpPr>
          <p:cNvPr id="209"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sp>
        <p:nvSpPr>
          <p:cNvPr id="210" name="Q: What happens if you choose k = n, where n is the size of the entire training set?"/>
          <p:cNvSpPr txBox="1"/>
          <p:nvPr/>
        </p:nvSpPr>
        <p:spPr>
          <a:xfrm>
            <a:off x="1188439" y="5021622"/>
            <a:ext cx="11988801" cy="1041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spcBef>
                <a:spcPts val="1300"/>
              </a:spcBef>
              <a:defRPr sz="2800">
                <a:solidFill>
                  <a:schemeClr val="accent5">
                    <a:hueOff val="-375889"/>
                    <a:satOff val="-9195"/>
                    <a:lumOff val="-14901"/>
                  </a:schemeClr>
                </a:solidFill>
              </a:defRPr>
            </a:lvl1pPr>
          </a:lstStyle>
          <a:p>
            <a:r>
              <a:t>Q: What happens if you choose k = n, where n is the size of the entire training set?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K Nearest Neighbors"/>
          <p:cNvSpPr txBox="1">
            <a:spLocks noGrp="1"/>
          </p:cNvSpPr>
          <p:nvPr>
            <p:ph type="title"/>
          </p:nvPr>
        </p:nvSpPr>
        <p:spPr>
          <a:prstGeom prst="rect">
            <a:avLst/>
          </a:prstGeom>
        </p:spPr>
        <p:txBody>
          <a:bodyPr/>
          <a:lstStyle/>
          <a:p>
            <a:r>
              <a:t>K Nearest Neighbors</a:t>
            </a:r>
          </a:p>
        </p:txBody>
      </p:sp>
      <p:sp>
        <p:nvSpPr>
          <p:cNvPr id="216" name="How to draw a decision boundary?…"/>
          <p:cNvSpPr txBox="1">
            <a:spLocks noGrp="1"/>
          </p:cNvSpPr>
          <p:nvPr>
            <p:ph type="body" sz="quarter" idx="1"/>
          </p:nvPr>
        </p:nvSpPr>
        <p:spPr>
          <a:xfrm>
            <a:off x="402888" y="2178050"/>
            <a:ext cx="12199024" cy="1485900"/>
          </a:xfrm>
          <a:prstGeom prst="rect">
            <a:avLst/>
          </a:prstGeom>
        </p:spPr>
        <p:txBody>
          <a:bodyPr/>
          <a:lstStyle>
            <a:lvl1pPr marL="258445" indent="-258445" defTabSz="321310">
              <a:spcBef>
                <a:spcPts val="1300"/>
              </a:spcBef>
              <a:defRPr sz="1980"/>
            </a:lvl1pPr>
            <a:lvl2pPr marL="516890" indent="-258445" defTabSz="321310">
              <a:spcBef>
                <a:spcPts val="600"/>
              </a:spcBef>
              <a:defRPr sz="1980"/>
            </a:lvl2pPr>
          </a:lstStyle>
          <a:p>
            <a:r>
              <a:t>How to draw a decision boundary?</a:t>
            </a:r>
          </a:p>
          <a:p>
            <a:pPr lvl="1"/>
            <a:r>
              <a:t>no explicit boundary is created, but there are implicit regions created by instance neighborhoods. There regions can be calculated by systematically probing points in the instance space, determining each point’s classification, and constructing the boundary where classifications change.</a:t>
            </a:r>
          </a:p>
        </p:txBody>
      </p:sp>
      <p:sp>
        <p:nvSpPr>
          <p:cNvPr id="21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grpSp>
        <p:nvGrpSpPr>
          <p:cNvPr id="220" name="Group"/>
          <p:cNvGrpSpPr/>
          <p:nvPr/>
        </p:nvGrpSpPr>
        <p:grpSpPr>
          <a:xfrm>
            <a:off x="4178237" y="5225647"/>
            <a:ext cx="5402918" cy="4404842"/>
            <a:chOff x="0" y="0"/>
            <a:chExt cx="5402916" cy="4404841"/>
          </a:xfrm>
        </p:grpSpPr>
        <p:pic>
          <p:nvPicPr>
            <p:cNvPr id="218" name="dsfb_0603.png" descr="dsfb_0603.png"/>
            <p:cNvPicPr>
              <a:picLocks noChangeAspect="1"/>
            </p:cNvPicPr>
            <p:nvPr/>
          </p:nvPicPr>
          <p:blipFill>
            <a:blip r:embed="rId3">
              <a:extLst/>
            </a:blip>
            <a:stretch>
              <a:fillRect/>
            </a:stretch>
          </p:blipFill>
          <p:spPr>
            <a:xfrm>
              <a:off x="0" y="0"/>
              <a:ext cx="5402916" cy="4404841"/>
            </a:xfrm>
            <a:prstGeom prst="rect">
              <a:avLst/>
            </a:prstGeom>
            <a:ln w="12700" cap="flat">
              <a:noFill/>
              <a:miter lim="400000"/>
            </a:ln>
            <a:effectLst/>
          </p:spPr>
        </p:pic>
        <p:sp>
          <p:nvSpPr>
            <p:cNvPr id="219" name="1-NN"/>
            <p:cNvSpPr txBox="1"/>
            <p:nvPr/>
          </p:nvSpPr>
          <p:spPr>
            <a:xfrm>
              <a:off x="0" y="242013"/>
              <a:ext cx="981912" cy="4154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a:solidFill>
                    <a:schemeClr val="accent1">
                      <a:hueOff val="369194"/>
                      <a:satOff val="6343"/>
                      <a:lumOff val="-13963"/>
                    </a:schemeClr>
                  </a:solidFill>
                </a:defRPr>
              </a:lvl1pPr>
            </a:lstStyle>
            <a:p>
              <a:r>
                <a:rPr dirty="0"/>
                <a:t>1-NN</a:t>
              </a:r>
            </a:p>
          </p:txBody>
        </p:sp>
      </p:grpSp>
      <p:grpSp>
        <p:nvGrpSpPr>
          <p:cNvPr id="223" name="Group"/>
          <p:cNvGrpSpPr/>
          <p:nvPr/>
        </p:nvGrpSpPr>
        <p:grpSpPr>
          <a:xfrm>
            <a:off x="7228581" y="6534887"/>
            <a:ext cx="5256265" cy="1786361"/>
            <a:chOff x="0" y="0"/>
            <a:chExt cx="5256264" cy="1786359"/>
          </a:xfrm>
        </p:grpSpPr>
        <p:sp>
          <p:nvSpPr>
            <p:cNvPr id="221" name="Line"/>
            <p:cNvSpPr/>
            <p:nvPr/>
          </p:nvSpPr>
          <p:spPr>
            <a:xfrm>
              <a:off x="0" y="-1"/>
              <a:ext cx="1655694" cy="1461662"/>
            </a:xfrm>
            <a:prstGeom prst="line">
              <a:avLst/>
            </a:prstGeom>
            <a:noFill/>
            <a:ln w="25400" cap="flat">
              <a:solidFill>
                <a:schemeClr val="accent2"/>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222" name="sensitive to noise/outliers"/>
            <p:cNvSpPr txBox="1"/>
            <p:nvPr/>
          </p:nvSpPr>
          <p:spPr>
            <a:xfrm>
              <a:off x="1632001" y="1278359"/>
              <a:ext cx="3624264" cy="508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a:solidFill>
                    <a:schemeClr val="accent2">
                      <a:hueOff val="597264"/>
                      <a:satOff val="5158"/>
                      <a:lumOff val="-17289"/>
                    </a:schemeClr>
                  </a:solidFill>
                </a:defRPr>
              </a:lvl1pPr>
            </a:lstStyle>
            <a:p>
              <a:r>
                <a:t>sensitive to noise/outliers</a:t>
              </a:r>
            </a:p>
          </p:txBody>
        </p:sp>
      </p:grpSp>
      <p:sp>
        <p:nvSpPr>
          <p:cNvPr id="224" name="Q1: in SVM, we can remove some points and only leave the support vectors. Can you remove any points in a k-NN model?…"/>
          <p:cNvSpPr txBox="1"/>
          <p:nvPr/>
        </p:nvSpPr>
        <p:spPr>
          <a:xfrm>
            <a:off x="567988" y="3916407"/>
            <a:ext cx="12199024" cy="47192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a:spcBef>
                <a:spcPts val="1300"/>
              </a:spcBef>
              <a:defRPr>
                <a:solidFill>
                  <a:schemeClr val="accent5">
                    <a:hueOff val="-375889"/>
                    <a:satOff val="-9195"/>
                    <a:lumOff val="-14901"/>
                  </a:schemeClr>
                </a:solidFill>
              </a:defRPr>
            </a:pPr>
            <a:r>
              <a:rPr dirty="0"/>
              <a:t>Q: What is the training error of a 1-NN model?</a:t>
            </a:r>
          </a:p>
        </p:txBody>
      </p:sp>
      <p:sp>
        <p:nvSpPr>
          <p:cNvPr id="225" name="Can you draw the draw decision boundary for 1-NN?"/>
          <p:cNvSpPr txBox="1"/>
          <p:nvPr/>
        </p:nvSpPr>
        <p:spPr>
          <a:xfrm>
            <a:off x="391943" y="7803246"/>
            <a:ext cx="3436312" cy="14967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lnSpc>
                <a:spcPct val="117999"/>
              </a:lnSpc>
              <a:defRPr sz="2700">
                <a:solidFill>
                  <a:schemeClr val="accent1">
                    <a:hueOff val="369194"/>
                    <a:satOff val="6343"/>
                    <a:lumOff val="-13963"/>
                  </a:schemeClr>
                </a:solidFill>
                <a:latin typeface="Helvetica Neue"/>
                <a:ea typeface="Helvetica Neue"/>
                <a:cs typeface="Helvetica Neue"/>
                <a:sym typeface="Helvetica Neue"/>
              </a:defRPr>
            </a:lvl1pPr>
          </a:lstStyle>
          <a:p>
            <a:r>
              <a:t>Can you draw the draw decision boundary for 1-NN?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24">
                                            <p:bg/>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2" nodeType="clickEffect">
                                  <p:stCondLst>
                                    <p:cond delay="0"/>
                                  </p:stCondLst>
                                  <p:iterate>
                                    <p:tmAbs val="0"/>
                                  </p:iterate>
                                  <p:childTnLst>
                                    <p:set>
                                      <p:cBhvr>
                                        <p:cTn id="13" fill="hold"/>
                                        <p:tgtEl>
                                          <p:spTgt spid="224">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3" nodeType="clickEffect">
                                  <p:stCondLst>
                                    <p:cond delay="0"/>
                                  </p:stCondLst>
                                  <p:iterate>
                                    <p:tmAbs val="0"/>
                                  </p:iterate>
                                  <p:childTnLst>
                                    <p:set>
                                      <p:cBhvr>
                                        <p:cTn id="17" fill="hold"/>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1" animBg="1" advAuto="0"/>
      <p:bldP spid="224" grpId="2" build="p" animBg="1" advAuto="0"/>
      <p:bldP spid="225" grpId="3"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Decision Boundary of K Nearest Neighbors"/>
          <p:cNvSpPr txBox="1">
            <a:spLocks noGrp="1"/>
          </p:cNvSpPr>
          <p:nvPr>
            <p:ph type="title"/>
          </p:nvPr>
        </p:nvSpPr>
        <p:spPr>
          <a:prstGeom prst="rect">
            <a:avLst/>
          </a:prstGeom>
        </p:spPr>
        <p:txBody>
          <a:bodyPr>
            <a:normAutofit fontScale="90000"/>
          </a:bodyPr>
          <a:lstStyle>
            <a:lvl1pPr defTabSz="490727">
              <a:spcBef>
                <a:spcPts val="1300"/>
              </a:spcBef>
              <a:defRPr sz="5880"/>
            </a:lvl1pPr>
          </a:lstStyle>
          <a:p>
            <a:r>
              <a:t>Decision Boundary of K Nearest Neighbors</a:t>
            </a:r>
          </a:p>
        </p:txBody>
      </p:sp>
      <p:sp>
        <p:nvSpPr>
          <p:cNvPr id="230" name="k is a complexity parameter"/>
          <p:cNvSpPr txBox="1">
            <a:spLocks noGrp="1"/>
          </p:cNvSpPr>
          <p:nvPr>
            <p:ph type="body" sz="quarter" idx="1"/>
          </p:nvPr>
        </p:nvSpPr>
        <p:spPr>
          <a:xfrm>
            <a:off x="508000" y="2228573"/>
            <a:ext cx="11988800" cy="701284"/>
          </a:xfrm>
          <a:prstGeom prst="rect">
            <a:avLst/>
          </a:prstGeom>
        </p:spPr>
        <p:txBody>
          <a:bodyPr/>
          <a:lstStyle>
            <a:lvl1pPr marL="465201" indent="-465201" defTabSz="578358">
              <a:spcBef>
                <a:spcPts val="1100"/>
              </a:spcBef>
              <a:defRPr sz="3564"/>
            </a:lvl1pPr>
          </a:lstStyle>
          <a:p>
            <a:r>
              <a:t>k is a complexity parameter</a:t>
            </a:r>
          </a:p>
        </p:txBody>
      </p:sp>
      <p:sp>
        <p:nvSpPr>
          <p:cNvPr id="231" name="Slide Number"/>
          <p:cNvSpPr txBox="1">
            <a:spLocks noGrp="1"/>
          </p:cNvSpPr>
          <p:nvPr>
            <p:ph type="sldNum" sz="quarter" idx="2"/>
          </p:nvPr>
        </p:nvSpPr>
        <p:spPr>
          <a:xfrm>
            <a:off x="6330850" y="9258300"/>
            <a:ext cx="330400" cy="4064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pic>
        <p:nvPicPr>
          <p:cNvPr id="232" name="dsfb_0604.png" descr="dsfb_0604.png"/>
          <p:cNvPicPr>
            <a:picLocks noChangeAspect="1"/>
          </p:cNvPicPr>
          <p:nvPr/>
        </p:nvPicPr>
        <p:blipFill>
          <a:blip r:embed="rId3">
            <a:extLst/>
          </a:blip>
          <a:stretch>
            <a:fillRect/>
          </a:stretch>
        </p:blipFill>
        <p:spPr>
          <a:xfrm>
            <a:off x="932786" y="4423720"/>
            <a:ext cx="5116677" cy="4072937"/>
          </a:xfrm>
          <a:prstGeom prst="rect">
            <a:avLst/>
          </a:prstGeom>
          <a:ln w="12700">
            <a:miter lim="400000"/>
          </a:ln>
        </p:spPr>
      </p:pic>
      <p:pic>
        <p:nvPicPr>
          <p:cNvPr id="233" name="dsfb_0605.png" descr="dsfb_0605.png"/>
          <p:cNvPicPr>
            <a:picLocks noChangeAspect="1"/>
          </p:cNvPicPr>
          <p:nvPr/>
        </p:nvPicPr>
        <p:blipFill>
          <a:blip r:embed="rId4">
            <a:extLst/>
          </a:blip>
          <a:stretch>
            <a:fillRect/>
          </a:stretch>
        </p:blipFill>
        <p:spPr>
          <a:xfrm>
            <a:off x="6528239" y="4423720"/>
            <a:ext cx="5116676" cy="4072937"/>
          </a:xfrm>
          <a:prstGeom prst="rect">
            <a:avLst/>
          </a:prstGeom>
          <a:ln w="12700">
            <a:miter lim="400000"/>
          </a:ln>
        </p:spPr>
      </p:pic>
      <p:sp>
        <p:nvSpPr>
          <p:cNvPr id="234" name="3-class classification"/>
          <p:cNvSpPr txBox="1"/>
          <p:nvPr/>
        </p:nvSpPr>
        <p:spPr>
          <a:xfrm>
            <a:off x="3879429" y="3702049"/>
            <a:ext cx="4500796" cy="5842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2900">
                <a:solidFill>
                  <a:schemeClr val="accent1">
                    <a:hueOff val="369194"/>
                    <a:satOff val="6343"/>
                    <a:lumOff val="-13963"/>
                  </a:schemeClr>
                </a:solidFill>
              </a:defRPr>
            </a:lvl1pPr>
          </a:lstStyle>
          <a:p>
            <a:r>
              <a:t>3-class classification</a:t>
            </a:r>
          </a:p>
        </p:txBody>
      </p:sp>
      <p:sp>
        <p:nvSpPr>
          <p:cNvPr id="235" name="a bigger k is robust to noise/outliers"/>
          <p:cNvSpPr txBox="1"/>
          <p:nvPr/>
        </p:nvSpPr>
        <p:spPr>
          <a:xfrm>
            <a:off x="7164850" y="8634126"/>
            <a:ext cx="5017295" cy="508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t>a bigger k is robust to noise/outliers</a:t>
            </a:r>
          </a:p>
        </p:txBody>
      </p:sp>
      <p:sp>
        <p:nvSpPr>
          <p:cNvPr id="236" name="Q: Is a smaller or greater k likely to overfit the data (i.e., has a overly complicated decision boundary)?"/>
          <p:cNvSpPr txBox="1"/>
          <p:nvPr/>
        </p:nvSpPr>
        <p:spPr>
          <a:xfrm>
            <a:off x="895715" y="2912445"/>
            <a:ext cx="11797215" cy="1041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a:spcBef>
                <a:spcPts val="1300"/>
              </a:spcBef>
              <a:defRPr sz="2800">
                <a:solidFill>
                  <a:schemeClr val="accent5">
                    <a:hueOff val="-375889"/>
                    <a:satOff val="-9195"/>
                    <a:lumOff val="-14901"/>
                  </a:schemeClr>
                </a:solidFill>
              </a:defRPr>
            </a:lvl1pPr>
          </a:lstStyle>
          <a:p>
            <a:r>
              <a:t>Q: Is a smaller or greater k likely to overfit the data (i.e., has a overly complicated decision boundary)?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32"/>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233"/>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2" animBg="1" advAuto="0"/>
      <p:bldP spid="233" grpId="3" animBg="1" advAuto="0"/>
      <p:bldP spid="234" grpId="1" animBg="1" advAuto="0"/>
      <p:bldP spid="235"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inding the Best K"/>
          <p:cNvSpPr txBox="1">
            <a:spLocks noGrp="1"/>
          </p:cNvSpPr>
          <p:nvPr>
            <p:ph type="title"/>
          </p:nvPr>
        </p:nvSpPr>
        <p:spPr>
          <a:prstGeom prst="rect">
            <a:avLst/>
          </a:prstGeom>
        </p:spPr>
        <p:txBody>
          <a:bodyPr/>
          <a:lstStyle/>
          <a:p>
            <a:r>
              <a:t>Finding the Best K</a:t>
            </a:r>
          </a:p>
        </p:txBody>
      </p:sp>
      <p:sp>
        <p:nvSpPr>
          <p:cNvPr id="24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
        <p:nvSpPr>
          <p:cNvPr id="242" name="How to choose k?…"/>
          <p:cNvSpPr txBox="1"/>
          <p:nvPr/>
        </p:nvSpPr>
        <p:spPr>
          <a:xfrm>
            <a:off x="508000" y="2019300"/>
            <a:ext cx="11988800" cy="723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marL="469900" indent="-469900" algn="l">
              <a:spcBef>
                <a:spcPts val="1200"/>
              </a:spcBef>
              <a:buClr>
                <a:srgbClr val="929292"/>
              </a:buClr>
              <a:buSzPct val="60000"/>
              <a:buFont typeface="Zapf Dingbats"/>
              <a:buChar char="❖"/>
              <a:defRPr sz="3100"/>
            </a:pPr>
            <a:r>
              <a:rPr dirty="0"/>
              <a:t>How to choose k?</a:t>
            </a:r>
          </a:p>
          <a:p>
            <a:pPr marL="469900" indent="-469900" algn="l">
              <a:spcBef>
                <a:spcPts val="1200"/>
              </a:spcBef>
              <a:buClr>
                <a:srgbClr val="929292"/>
              </a:buClr>
              <a:buSzPct val="60000"/>
              <a:buFont typeface="Zapf Dingbats"/>
              <a:buChar char="❖"/>
              <a:defRPr sz="3100"/>
            </a:pPr>
            <a:r>
              <a:rPr dirty="0"/>
              <a:t>A good rule of thumb</a:t>
            </a:r>
          </a:p>
          <a:p>
            <a:pPr marL="469900" indent="-469900" algn="l">
              <a:spcBef>
                <a:spcPts val="1200"/>
              </a:spcBef>
              <a:buClr>
                <a:srgbClr val="929292"/>
              </a:buClr>
              <a:buSzPct val="60000"/>
              <a:buFont typeface="Zapf Dingbats"/>
              <a:buChar char="❖"/>
              <a:defRPr sz="3100"/>
            </a:pPr>
            <a:r>
              <a:rPr dirty="0"/>
              <a:t>Cross-validation</a:t>
            </a:r>
          </a:p>
          <a:p>
            <a:pPr marL="698500" lvl="1" indent="-228600" algn="l">
              <a:spcBef>
                <a:spcPts val="1600"/>
              </a:spcBef>
              <a:buClr>
                <a:srgbClr val="929292"/>
              </a:buClr>
              <a:buSzPct val="100000"/>
              <a:buFont typeface="Zapf Dingbats"/>
              <a:buChar char="•"/>
              <a:defRPr sz="3100"/>
            </a:pPr>
            <a:r>
              <a:rPr dirty="0"/>
              <a:t>Split the data into training and </a:t>
            </a:r>
            <a:r>
              <a:rPr lang="en-US" dirty="0"/>
              <a:t>validation</a:t>
            </a:r>
            <a:r>
              <a:rPr dirty="0"/>
              <a:t> sets.</a:t>
            </a:r>
          </a:p>
          <a:p>
            <a:pPr marL="698500" lvl="1" indent="-228600" algn="l">
              <a:spcBef>
                <a:spcPts val="1600"/>
              </a:spcBef>
              <a:buClr>
                <a:srgbClr val="929292"/>
              </a:buClr>
              <a:buSzPct val="100000"/>
              <a:buFont typeface="Zapf Dingbats"/>
              <a:buChar char="•"/>
              <a:defRPr sz="3100"/>
            </a:pPr>
            <a:r>
              <a:rPr dirty="0"/>
              <a:t>Split the training set into 5 (or 10</a:t>
            </a:r>
            <a:r>
              <a:rPr lang="en-US" dirty="0"/>
              <a:t>, etc.</a:t>
            </a:r>
            <a:r>
              <a:rPr dirty="0"/>
              <a:t>) folds</a:t>
            </a:r>
            <a:r>
              <a:rPr lang="en-US" dirty="0"/>
              <a:t> (partitions)</a:t>
            </a:r>
            <a:r>
              <a:rPr dirty="0"/>
              <a:t>. Each time, use </a:t>
            </a:r>
            <a:r>
              <a:rPr lang="en-US" dirty="0"/>
              <a:t>data from four</a:t>
            </a:r>
            <a:r>
              <a:rPr dirty="0"/>
              <a:t> fold</a:t>
            </a:r>
            <a:r>
              <a:rPr lang="en-US" dirty="0"/>
              <a:t>s</a:t>
            </a:r>
            <a:r>
              <a:rPr dirty="0"/>
              <a:t> to classify the remaining fold. R</a:t>
            </a:r>
            <a:r>
              <a:rPr lang="en-US" dirty="0"/>
              <a:t>otate the choice of four folds so as to r</a:t>
            </a:r>
            <a:r>
              <a:rPr dirty="0"/>
              <a:t>epeat 5 times.</a:t>
            </a:r>
          </a:p>
          <a:p>
            <a:pPr marL="698500" lvl="1" indent="-228600" algn="l">
              <a:spcBef>
                <a:spcPts val="1600"/>
              </a:spcBef>
              <a:buClr>
                <a:srgbClr val="929292"/>
              </a:buClr>
              <a:buSzPct val="100000"/>
              <a:buFont typeface="Zapf Dingbats"/>
              <a:buChar char="•"/>
              <a:defRPr sz="3100"/>
            </a:pPr>
            <a:r>
              <a:rPr dirty="0"/>
              <a:t>The best value of k</a:t>
            </a:r>
            <a:r>
              <a:rPr lang="en-US" dirty="0"/>
              <a:t>*</a:t>
            </a:r>
            <a:r>
              <a:rPr dirty="0"/>
              <a:t> is defined to be the one that resulted in the smallest average error rate.</a:t>
            </a:r>
          </a:p>
          <a:p>
            <a:pPr marL="698500" lvl="1" indent="-228600" algn="l">
              <a:spcBef>
                <a:spcPts val="1600"/>
              </a:spcBef>
              <a:buClr>
                <a:srgbClr val="929292"/>
              </a:buClr>
              <a:buSzPct val="100000"/>
              <a:buFont typeface="Zapf Dingbats"/>
              <a:buChar char="•"/>
              <a:defRPr sz="3100"/>
            </a:pPr>
            <a:r>
              <a:rPr dirty="0"/>
              <a:t>Recombine the 5 fold</a:t>
            </a:r>
            <a:r>
              <a:rPr lang="en-US" dirty="0"/>
              <a:t>s</a:t>
            </a:r>
            <a:r>
              <a:rPr dirty="0"/>
              <a:t> back into one </a:t>
            </a:r>
            <a:r>
              <a:rPr lang="en-US" dirty="0"/>
              <a:t>dataset</a:t>
            </a:r>
            <a:r>
              <a:rPr dirty="0"/>
              <a:t>. </a:t>
            </a:r>
            <a:r>
              <a:rPr lang="en-US" dirty="0"/>
              <a:t>Use k* </a:t>
            </a:r>
            <a:r>
              <a:rPr dirty="0"/>
              <a:t>and this dataset to classify the </a:t>
            </a:r>
            <a:r>
              <a:rPr lang="en-US" dirty="0"/>
              <a:t>observations in the validation</a:t>
            </a:r>
            <a:r>
              <a:rPr dirty="0"/>
              <a:t> data</a:t>
            </a:r>
            <a:r>
              <a:rPr lang="en-US" dirty="0"/>
              <a:t> and determine the out-of-sample error rate. </a:t>
            </a:r>
            <a:endParaRPr dirty="0"/>
          </a:p>
        </p:txBody>
      </p:sp>
      <p:pic>
        <p:nvPicPr>
          <p:cNvPr id="243" name="Group" descr="Group"/>
          <p:cNvPicPr>
            <a:picLocks noChangeAspect="1"/>
          </p:cNvPicPr>
          <p:nvPr/>
        </p:nvPicPr>
        <p:blipFill>
          <a:blip r:embed="rId2">
            <a:extLst/>
          </a:blip>
          <a:stretch>
            <a:fillRect/>
          </a:stretch>
        </p:blipFill>
        <p:spPr>
          <a:xfrm>
            <a:off x="5156297" y="3126004"/>
            <a:ext cx="1498601" cy="4699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1" animBg="1" advAuto="0"/>
      <p:bldP spid="243" grpId="2"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Practice"/>
          <p:cNvSpPr txBox="1">
            <a:spLocks noGrp="1"/>
          </p:cNvSpPr>
          <p:nvPr>
            <p:ph type="title"/>
          </p:nvPr>
        </p:nvSpPr>
        <p:spPr>
          <a:prstGeom prst="rect">
            <a:avLst/>
          </a:prstGeom>
        </p:spPr>
        <p:txBody>
          <a:bodyPr/>
          <a:lstStyle/>
          <a:p>
            <a:r>
              <a:t>Practice</a:t>
            </a:r>
          </a:p>
        </p:txBody>
      </p:sp>
      <p:sp>
        <p:nvSpPr>
          <p:cNvPr id="246" name="Assume 800 training and 200 test points and k is determined by 4-fold cross validation. During cross validation, when classifying a data point, how many distances need to be calculated? When tested on the test set, how many distances need to be calculated?…"/>
          <p:cNvSpPr txBox="1">
            <a:spLocks noGrp="1"/>
          </p:cNvSpPr>
          <p:nvPr>
            <p:ph type="body" sz="half" idx="1"/>
          </p:nvPr>
        </p:nvSpPr>
        <p:spPr>
          <a:xfrm>
            <a:off x="420914" y="2178050"/>
            <a:ext cx="11988801" cy="3309853"/>
          </a:xfrm>
          <a:prstGeom prst="rect">
            <a:avLst/>
          </a:prstGeom>
        </p:spPr>
        <p:txBody>
          <a:bodyPr/>
          <a:lstStyle/>
          <a:p>
            <a:pPr marL="408812" indent="-408812" defTabSz="508254">
              <a:spcBef>
                <a:spcPts val="2000"/>
              </a:spcBef>
              <a:defRPr sz="3132"/>
            </a:pPr>
            <a:r>
              <a:t>Assume 800 training and 200 test points and k is determined by 4-fold cross validation. During cross validation, when classifying a data point, how many distances need to be calculated? When tested on the test set, how many distances need to be calculated?</a:t>
            </a:r>
          </a:p>
          <a:p>
            <a:pPr marL="408812" indent="-408812" defTabSz="508254">
              <a:spcBef>
                <a:spcPts val="2000"/>
              </a:spcBef>
              <a:defRPr sz="3132"/>
            </a:pPr>
            <a:r>
              <a:t>Which of the following has a larger K?</a:t>
            </a:r>
          </a:p>
        </p:txBody>
      </p:sp>
      <p:sp>
        <p:nvSpPr>
          <p:cNvPr id="24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grpSp>
        <p:nvGrpSpPr>
          <p:cNvPr id="250" name="Group"/>
          <p:cNvGrpSpPr/>
          <p:nvPr/>
        </p:nvGrpSpPr>
        <p:grpSpPr>
          <a:xfrm>
            <a:off x="1460060" y="5645375"/>
            <a:ext cx="9999381" cy="3929774"/>
            <a:chOff x="0" y="0"/>
            <a:chExt cx="9999380" cy="3929773"/>
          </a:xfrm>
        </p:grpSpPr>
        <p:pic>
          <p:nvPicPr>
            <p:cNvPr id="248" name="Screenshot 2016-10-18 21.14.29.png" descr="Screenshot 2016-10-18 21.14.29.png"/>
            <p:cNvPicPr>
              <a:picLocks noChangeAspect="1"/>
            </p:cNvPicPr>
            <p:nvPr/>
          </p:nvPicPr>
          <p:blipFill>
            <a:blip r:embed="rId2">
              <a:extLst/>
            </a:blip>
            <a:stretch>
              <a:fillRect/>
            </a:stretch>
          </p:blipFill>
          <p:spPr>
            <a:xfrm>
              <a:off x="5721458" y="28259"/>
              <a:ext cx="4277923" cy="3873255"/>
            </a:xfrm>
            <a:prstGeom prst="rect">
              <a:avLst/>
            </a:prstGeom>
            <a:ln w="12700" cap="flat">
              <a:noFill/>
              <a:miter lim="400000"/>
            </a:ln>
            <a:effectLst/>
          </p:spPr>
        </p:pic>
        <p:pic>
          <p:nvPicPr>
            <p:cNvPr id="249" name="Screenshot 2016-10-18 21.14.41.png" descr="Screenshot 2016-10-18 21.14.41.png"/>
            <p:cNvPicPr>
              <a:picLocks noChangeAspect="1"/>
            </p:cNvPicPr>
            <p:nvPr/>
          </p:nvPicPr>
          <p:blipFill>
            <a:blip r:embed="rId3">
              <a:extLst/>
            </a:blip>
            <a:stretch>
              <a:fillRect/>
            </a:stretch>
          </p:blipFill>
          <p:spPr>
            <a:xfrm>
              <a:off x="0" y="0"/>
              <a:ext cx="4350521" cy="3929774"/>
            </a:xfrm>
            <a:prstGeom prst="rect">
              <a:avLst/>
            </a:prstGeom>
            <a:ln w="12700" cap="flat">
              <a:noFill/>
              <a:miter lim="400000"/>
            </a:ln>
            <a:effectLst/>
          </p:spPr>
        </p:pic>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trengths of k-NN models"/>
          <p:cNvSpPr txBox="1">
            <a:spLocks noGrp="1"/>
          </p:cNvSpPr>
          <p:nvPr>
            <p:ph type="title"/>
          </p:nvPr>
        </p:nvSpPr>
        <p:spPr>
          <a:prstGeom prst="rect">
            <a:avLst/>
          </a:prstGeom>
        </p:spPr>
        <p:txBody>
          <a:bodyPr/>
          <a:lstStyle/>
          <a:p>
            <a:r>
              <a:t>Strengths of k-NN models</a:t>
            </a:r>
          </a:p>
        </p:txBody>
      </p:sp>
      <p:sp>
        <p:nvSpPr>
          <p:cNvPr id="253" name="Simple to implement and use…"/>
          <p:cNvSpPr txBox="1">
            <a:spLocks noGrp="1"/>
          </p:cNvSpPr>
          <p:nvPr>
            <p:ph type="body" idx="1"/>
          </p:nvPr>
        </p:nvSpPr>
        <p:spPr>
          <a:xfrm>
            <a:off x="508000" y="2628900"/>
            <a:ext cx="11988800" cy="4098471"/>
          </a:xfrm>
          <a:prstGeom prst="rect">
            <a:avLst/>
          </a:prstGeom>
        </p:spPr>
        <p:txBody>
          <a:bodyPr/>
          <a:lstStyle/>
          <a:p>
            <a:r>
              <a:rPr dirty="0"/>
              <a:t>Simple to implement and use</a:t>
            </a:r>
          </a:p>
          <a:p>
            <a:r>
              <a:rPr dirty="0"/>
              <a:t>Robust to noisy data</a:t>
            </a:r>
          </a:p>
          <a:p>
            <a:r>
              <a:rPr dirty="0"/>
              <a:t>Comprehensible - easy to explain prediction</a:t>
            </a:r>
          </a:p>
        </p:txBody>
      </p:sp>
      <p:sp>
        <p:nvSpPr>
          <p:cNvPr id="25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5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1" build="p" bldLvl="5"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224</TotalTime>
  <Words>932</Words>
  <Application>Microsoft Office PowerPoint</Application>
  <PresentationFormat>Custom</PresentationFormat>
  <Paragraphs>140</Paragraphs>
  <Slides>17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Bodoni SvtyTwo ITC TT-Book</vt:lpstr>
      <vt:lpstr>Helvetica</vt:lpstr>
      <vt:lpstr>Helvetica Neue</vt:lpstr>
      <vt:lpstr>Palatino</vt:lpstr>
      <vt:lpstr>Times New Roman</vt:lpstr>
      <vt:lpstr>Zapf Dingbats</vt:lpstr>
      <vt:lpstr>New_Template4</vt:lpstr>
      <vt:lpstr>Using Similarity in Supervised Learning</vt:lpstr>
      <vt:lpstr>Nearest Neighbors for Predictive Modeling</vt:lpstr>
      <vt:lpstr>Nearest Neighbors for Classification</vt:lpstr>
      <vt:lpstr>Nearest Neighbors in Classification - how many neighbors?</vt:lpstr>
      <vt:lpstr>K Nearest Neighbors</vt:lpstr>
      <vt:lpstr>Decision Boundary of K Nearest Neighbors</vt:lpstr>
      <vt:lpstr>Finding the Best K</vt:lpstr>
      <vt:lpstr>Practice</vt:lpstr>
      <vt:lpstr>Strengths of k-NN models</vt:lpstr>
      <vt:lpstr>Issues with Nearest-Neighbor Methods</vt:lpstr>
      <vt:lpstr>Issues with Nearest-Neighbor Methods</vt:lpstr>
      <vt:lpstr>Some Important Technical Details</vt:lpstr>
      <vt:lpstr>Variations of KNN</vt:lpstr>
      <vt:lpstr>Nearest Neighbors in Probability Estimation</vt:lpstr>
      <vt:lpstr>Nearest Neighbors in Regression</vt:lpstr>
      <vt:lpstr>kNN Different Names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dc:creator>Porter Andrew J</dc:creator>
  <cp:lastModifiedBy>Porter Andrew J</cp:lastModifiedBy>
  <cp:revision>14</cp:revision>
  <dcterms:modified xsi:type="dcterms:W3CDTF">2019-06-19T23:02:51Z</dcterms:modified>
</cp:coreProperties>
</file>